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4" r:id="rId2"/>
    <p:sldId id="278" r:id="rId3"/>
    <p:sldId id="280" r:id="rId4"/>
    <p:sldId id="282" r:id="rId5"/>
    <p:sldId id="290" r:id="rId6"/>
    <p:sldId id="291" r:id="rId7"/>
    <p:sldId id="298" r:id="rId8"/>
    <p:sldId id="359" r:id="rId9"/>
    <p:sldId id="370" r:id="rId10"/>
    <p:sldId id="372" r:id="rId11"/>
    <p:sldId id="373" r:id="rId12"/>
    <p:sldId id="374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23" r:id="rId26"/>
    <p:sldId id="325" r:id="rId27"/>
    <p:sldId id="332" r:id="rId28"/>
    <p:sldId id="363" r:id="rId29"/>
    <p:sldId id="375" r:id="rId30"/>
    <p:sldId id="377" r:id="rId31"/>
    <p:sldId id="328" r:id="rId32"/>
    <p:sldId id="334" r:id="rId33"/>
    <p:sldId id="336" r:id="rId34"/>
    <p:sldId id="337" r:id="rId35"/>
    <p:sldId id="340" r:id="rId36"/>
    <p:sldId id="343" r:id="rId37"/>
    <p:sldId id="342" r:id="rId38"/>
    <p:sldId id="345" r:id="rId39"/>
    <p:sldId id="346" r:id="rId40"/>
    <p:sldId id="348" r:id="rId41"/>
    <p:sldId id="349" r:id="rId42"/>
    <p:sldId id="350" r:id="rId43"/>
    <p:sldId id="321" r:id="rId44"/>
    <p:sldId id="351" r:id="rId45"/>
    <p:sldId id="322" r:id="rId46"/>
    <p:sldId id="353" r:id="rId47"/>
    <p:sldId id="354" r:id="rId48"/>
    <p:sldId id="352" r:id="rId49"/>
    <p:sldId id="260" r:id="rId50"/>
    <p:sldId id="355" r:id="rId51"/>
    <p:sldId id="356" r:id="rId52"/>
    <p:sldId id="357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ensmidt riani" initials="rr" lastIdx="29" clrIdx="0">
    <p:extLst>
      <p:ext uri="{19B8F6BF-5375-455C-9EA6-DF929625EA0E}">
        <p15:presenceInfo xmlns:p15="http://schemas.microsoft.com/office/powerpoint/2012/main" userId="19800214ca0dfb13" providerId="Windows Live"/>
      </p:ext>
    </p:extLst>
  </p:cmAuthor>
  <p:cmAuthor id="2" name="Valdivia Marçal" initials="VM" lastIdx="20" clrIdx="1">
    <p:extLst>
      <p:ext uri="{19B8F6BF-5375-455C-9EA6-DF929625EA0E}">
        <p15:presenceInfo xmlns:p15="http://schemas.microsoft.com/office/powerpoint/2012/main" userId="b8cd82d115bdb642" providerId="Windows Live"/>
      </p:ext>
    </p:extLst>
  </p:cmAuthor>
  <p:cmAuthor id="3" name="Alexandra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A0DDE0"/>
    <a:srgbClr val="0000FF"/>
    <a:srgbClr val="009E47"/>
    <a:srgbClr val="5DE353"/>
    <a:srgbClr val="F0F6EE"/>
    <a:srgbClr val="34979C"/>
    <a:srgbClr val="FFF9E7"/>
    <a:srgbClr val="EB6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2A2D8-BDF0-4941-B1CD-F9904404B5A4}" v="14" dt="2021-02-04T14:45:39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865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0:24:22.677" idx="22">
    <p:pos x="10" y="10"/>
    <p:text>acho que antes desse deveria ter um sobre a ne cessidade de se elaborarem os planos de vacinação de cada esfera de governo;</p:text>
    <p:extLst>
      <p:ext uri="{C676402C-5697-4E1C-873F-D02D1690AC5C}">
        <p15:threadingInfo xmlns:p15="http://schemas.microsoft.com/office/powerpoint/2012/main" timeZoneBias="180"/>
      </p:ext>
    </p:extLst>
  </p:cm>
  <p:cm authorId="1" dt="2021-02-04T10:25:26.573" idx="23">
    <p:pos x="146" y="146"/>
    <p:text>tambem poderia falar do calendário nacional de vacinação</p:text>
    <p:extLst>
      <p:ext uri="{C676402C-5697-4E1C-873F-D02D1690AC5C}">
        <p15:threadingInfo xmlns:p15="http://schemas.microsoft.com/office/powerpoint/2012/main" timeZoneBias="180"/>
      </p:ext>
    </p:extLst>
  </p:cm>
  <p:cm authorId="2" dt="2021-02-04T11:44:43.960" idx="18">
    <p:pos x="282" y="282"/>
    <p:text>Ale temos essa informação no material de referência?Se não tiver deixa este slide assim com as considerações do Rubens para devolvermos para ele complementar ok.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A66178-61FE-4015-843F-1A398D43F8B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0687403-AC97-497C-B3A6-87F5D0CE4C70}">
      <dgm:prSet phldrT="[Texto]" custT="1"/>
      <dgm:spPr/>
      <dgm:t>
        <a:bodyPr/>
        <a:lstStyle/>
        <a:p>
          <a:r>
            <a:rPr lang="pt-BR" sz="1600" dirty="0">
              <a:solidFill>
                <a:schemeClr val="tx1"/>
              </a:solidFill>
            </a:rPr>
            <a:t>A </a:t>
          </a:r>
          <a:r>
            <a:rPr lang="pt-BR" sz="1600" b="1" dirty="0">
              <a:solidFill>
                <a:schemeClr val="tx1"/>
              </a:solidFill>
            </a:rPr>
            <a:t>notificação de doenças transmissíveis </a:t>
          </a:r>
          <a:r>
            <a:rPr lang="pt-BR" sz="1600" dirty="0">
              <a:solidFill>
                <a:schemeClr val="tx1"/>
              </a:solidFill>
            </a:rPr>
            <a:t>selecionadas, constantes de relação estabelecida por Portaria, tornou-se obrigatória. </a:t>
          </a:r>
        </a:p>
      </dgm:t>
    </dgm:pt>
    <dgm:pt modelId="{0748D527-DA5D-459E-8F12-64CDEAC553DC}" type="parTrans" cxnId="{DDA01790-DD60-450A-BADE-3A6C4D459E3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DF06D249-8203-49AC-86B8-4CDA44041CAA}" type="sibTrans" cxnId="{DDA01790-DD60-450A-BADE-3A6C4D459E3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223270D-85E5-48B0-9193-EA5E4A5D22B6}">
      <dgm:prSet phldrT="[Texto]" custT="1"/>
      <dgm:spPr/>
      <dgm:t>
        <a:bodyPr/>
        <a:lstStyle/>
        <a:p>
          <a:r>
            <a:rPr lang="pt-BR" sz="1600" dirty="0">
              <a:solidFill>
                <a:schemeClr val="tx1"/>
              </a:solidFill>
            </a:rPr>
            <a:t>Já em 1977 o Ministério da Saúde elaborou, o primeiro </a:t>
          </a:r>
          <a:r>
            <a:rPr lang="pt-BR" sz="1600" b="1" dirty="0">
              <a:solidFill>
                <a:schemeClr val="tx1"/>
              </a:solidFill>
            </a:rPr>
            <a:t>Manual de Vigilância Epidemiológica</a:t>
          </a:r>
          <a:r>
            <a:rPr lang="pt-BR" sz="1600" dirty="0">
              <a:solidFill>
                <a:schemeClr val="tx1"/>
              </a:solidFill>
            </a:rPr>
            <a:t>, reunindo e compatibilizando as normas técnicas, no âmbito de programas de controle específicos. </a:t>
          </a:r>
        </a:p>
      </dgm:t>
    </dgm:pt>
    <dgm:pt modelId="{85843A23-56E1-4C87-A7DE-CFC92385AD84}" type="parTrans" cxnId="{12432CC6-0769-472D-A30A-F45B872E45E2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13BA94AF-51A0-48B0-AD4C-311788FD5BC2}" type="sibTrans" cxnId="{12432CC6-0769-472D-A30A-F45B872E45E2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8EA4B872-25B6-4AE3-846A-3CA1688A1B2B}">
      <dgm:prSet phldrT="[Texto]" custT="1"/>
      <dgm:spPr/>
      <dgm:t>
        <a:bodyPr/>
        <a:lstStyle/>
        <a:p>
          <a:r>
            <a:rPr lang="pt-BR" sz="1600" dirty="0">
              <a:solidFill>
                <a:schemeClr val="tx1"/>
              </a:solidFill>
            </a:rPr>
            <a:t>O Sistema Único de Saúde (SUS) incorporou o SNVE, com a finalidade de recomendar e adotar as </a:t>
          </a:r>
          <a:r>
            <a:rPr lang="pt-BR" sz="1600" b="1" dirty="0">
              <a:solidFill>
                <a:schemeClr val="tx1"/>
              </a:solidFill>
            </a:rPr>
            <a:t>medidas de prevenção e controle das doenças ou agravos</a:t>
          </a:r>
          <a:r>
            <a:rPr lang="pt-BR" sz="1600" dirty="0">
              <a:solidFill>
                <a:schemeClr val="tx1"/>
              </a:solidFill>
            </a:rPr>
            <a:t>. </a:t>
          </a:r>
        </a:p>
      </dgm:t>
    </dgm:pt>
    <dgm:pt modelId="{73522184-8DEE-430D-B52B-704C62794E66}" type="parTrans" cxnId="{67A581EE-DC0F-4666-85B2-A65A807AE02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FBB35BC2-C443-4F14-B377-4DAF6C64CC85}" type="sibTrans" cxnId="{67A581EE-DC0F-4666-85B2-A65A807AE02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64021ED3-721A-4BAC-845E-206E7FB3EE96}" type="pres">
      <dgm:prSet presAssocID="{56A66178-61FE-4015-843F-1A398D43F8BD}" presName="outerComposite" presStyleCnt="0">
        <dgm:presLayoutVars>
          <dgm:chMax val="5"/>
          <dgm:dir/>
          <dgm:resizeHandles val="exact"/>
        </dgm:presLayoutVars>
      </dgm:prSet>
      <dgm:spPr/>
    </dgm:pt>
    <dgm:pt modelId="{4AD39FA7-E7D5-4B43-9E20-00F7ABEFEEBC}" type="pres">
      <dgm:prSet presAssocID="{56A66178-61FE-4015-843F-1A398D43F8BD}" presName="dummyMaxCanvas" presStyleCnt="0">
        <dgm:presLayoutVars/>
      </dgm:prSet>
      <dgm:spPr/>
    </dgm:pt>
    <dgm:pt modelId="{6A3C5A9D-EFE1-4EDA-BD5D-79B4683EC261}" type="pres">
      <dgm:prSet presAssocID="{56A66178-61FE-4015-843F-1A398D43F8BD}" presName="ThreeNodes_1" presStyleLbl="node1" presStyleIdx="0" presStyleCnt="3">
        <dgm:presLayoutVars>
          <dgm:bulletEnabled val="1"/>
        </dgm:presLayoutVars>
      </dgm:prSet>
      <dgm:spPr/>
    </dgm:pt>
    <dgm:pt modelId="{E400DE62-BAB9-4FAD-88C8-C9DA07D35473}" type="pres">
      <dgm:prSet presAssocID="{56A66178-61FE-4015-843F-1A398D43F8BD}" presName="ThreeNodes_2" presStyleLbl="node1" presStyleIdx="1" presStyleCnt="3">
        <dgm:presLayoutVars>
          <dgm:bulletEnabled val="1"/>
        </dgm:presLayoutVars>
      </dgm:prSet>
      <dgm:spPr/>
    </dgm:pt>
    <dgm:pt modelId="{B947820D-F533-4E5F-A80E-3C0FEF34AFD1}" type="pres">
      <dgm:prSet presAssocID="{56A66178-61FE-4015-843F-1A398D43F8BD}" presName="ThreeNodes_3" presStyleLbl="node1" presStyleIdx="2" presStyleCnt="3">
        <dgm:presLayoutVars>
          <dgm:bulletEnabled val="1"/>
        </dgm:presLayoutVars>
      </dgm:prSet>
      <dgm:spPr/>
    </dgm:pt>
    <dgm:pt modelId="{C5CB60D9-5C9F-488F-ADD0-9334B2D1B315}" type="pres">
      <dgm:prSet presAssocID="{56A66178-61FE-4015-843F-1A398D43F8BD}" presName="ThreeConn_1-2" presStyleLbl="fgAccFollowNode1" presStyleIdx="0" presStyleCnt="2">
        <dgm:presLayoutVars>
          <dgm:bulletEnabled val="1"/>
        </dgm:presLayoutVars>
      </dgm:prSet>
      <dgm:spPr/>
    </dgm:pt>
    <dgm:pt modelId="{69D67DB7-6C02-40D9-AE7A-4EED18255869}" type="pres">
      <dgm:prSet presAssocID="{56A66178-61FE-4015-843F-1A398D43F8BD}" presName="ThreeConn_2-3" presStyleLbl="fgAccFollowNode1" presStyleIdx="1" presStyleCnt="2">
        <dgm:presLayoutVars>
          <dgm:bulletEnabled val="1"/>
        </dgm:presLayoutVars>
      </dgm:prSet>
      <dgm:spPr/>
    </dgm:pt>
    <dgm:pt modelId="{E1C83150-AD10-40F4-A0B9-B94E19B5E329}" type="pres">
      <dgm:prSet presAssocID="{56A66178-61FE-4015-843F-1A398D43F8BD}" presName="ThreeNodes_1_text" presStyleLbl="node1" presStyleIdx="2" presStyleCnt="3">
        <dgm:presLayoutVars>
          <dgm:bulletEnabled val="1"/>
        </dgm:presLayoutVars>
      </dgm:prSet>
      <dgm:spPr/>
    </dgm:pt>
    <dgm:pt modelId="{853513AB-1527-4AFA-A963-D9ECE2F67041}" type="pres">
      <dgm:prSet presAssocID="{56A66178-61FE-4015-843F-1A398D43F8BD}" presName="ThreeNodes_2_text" presStyleLbl="node1" presStyleIdx="2" presStyleCnt="3">
        <dgm:presLayoutVars>
          <dgm:bulletEnabled val="1"/>
        </dgm:presLayoutVars>
      </dgm:prSet>
      <dgm:spPr/>
    </dgm:pt>
    <dgm:pt modelId="{639D1464-F3CB-41C5-B2B3-74F80F6BA385}" type="pres">
      <dgm:prSet presAssocID="{56A66178-61FE-4015-843F-1A398D43F8B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3D6ED14-5128-43B7-A78D-0EA3B68B11DC}" type="presOf" srcId="{00687403-AC97-497C-B3A6-87F5D0CE4C70}" destId="{6A3C5A9D-EFE1-4EDA-BD5D-79B4683EC261}" srcOrd="0" destOrd="0" presId="urn:microsoft.com/office/officeart/2005/8/layout/vProcess5"/>
    <dgm:cxn modelId="{64149E30-7A9B-42D8-A812-42BA04103B6F}" type="presOf" srcId="{8EA4B872-25B6-4AE3-846A-3CA1688A1B2B}" destId="{639D1464-F3CB-41C5-B2B3-74F80F6BA385}" srcOrd="1" destOrd="0" presId="urn:microsoft.com/office/officeart/2005/8/layout/vProcess5"/>
    <dgm:cxn modelId="{AD3A7637-66A0-4805-99A5-A7D2A650B09B}" type="presOf" srcId="{56A66178-61FE-4015-843F-1A398D43F8BD}" destId="{64021ED3-721A-4BAC-845E-206E7FB3EE96}" srcOrd="0" destOrd="0" presId="urn:microsoft.com/office/officeart/2005/8/layout/vProcess5"/>
    <dgm:cxn modelId="{61CB465D-5C7F-40B9-ACBD-583111B4CFB8}" type="presOf" srcId="{3223270D-85E5-48B0-9193-EA5E4A5D22B6}" destId="{853513AB-1527-4AFA-A963-D9ECE2F67041}" srcOrd="1" destOrd="0" presId="urn:microsoft.com/office/officeart/2005/8/layout/vProcess5"/>
    <dgm:cxn modelId="{D550B867-CF26-406F-AAB0-2AD577147595}" type="presOf" srcId="{13BA94AF-51A0-48B0-AD4C-311788FD5BC2}" destId="{69D67DB7-6C02-40D9-AE7A-4EED18255869}" srcOrd="0" destOrd="0" presId="urn:microsoft.com/office/officeart/2005/8/layout/vProcess5"/>
    <dgm:cxn modelId="{CAB0F14D-E171-4DA6-9EBE-A6FAF2291160}" type="presOf" srcId="{DF06D249-8203-49AC-86B8-4CDA44041CAA}" destId="{C5CB60D9-5C9F-488F-ADD0-9334B2D1B315}" srcOrd="0" destOrd="0" presId="urn:microsoft.com/office/officeart/2005/8/layout/vProcess5"/>
    <dgm:cxn modelId="{DDA01790-DD60-450A-BADE-3A6C4D459E3A}" srcId="{56A66178-61FE-4015-843F-1A398D43F8BD}" destId="{00687403-AC97-497C-B3A6-87F5D0CE4C70}" srcOrd="0" destOrd="0" parTransId="{0748D527-DA5D-459E-8F12-64CDEAC553DC}" sibTransId="{DF06D249-8203-49AC-86B8-4CDA44041CAA}"/>
    <dgm:cxn modelId="{7B413AB4-4B7F-4762-BBC1-A65D2CCF1727}" type="presOf" srcId="{00687403-AC97-497C-B3A6-87F5D0CE4C70}" destId="{E1C83150-AD10-40F4-A0B9-B94E19B5E329}" srcOrd="1" destOrd="0" presId="urn:microsoft.com/office/officeart/2005/8/layout/vProcess5"/>
    <dgm:cxn modelId="{6AB2BDB5-3C85-4C2E-A6F6-7107ED6EE43D}" type="presOf" srcId="{8EA4B872-25B6-4AE3-846A-3CA1688A1B2B}" destId="{B947820D-F533-4E5F-A80E-3C0FEF34AFD1}" srcOrd="0" destOrd="0" presId="urn:microsoft.com/office/officeart/2005/8/layout/vProcess5"/>
    <dgm:cxn modelId="{12432CC6-0769-472D-A30A-F45B872E45E2}" srcId="{56A66178-61FE-4015-843F-1A398D43F8BD}" destId="{3223270D-85E5-48B0-9193-EA5E4A5D22B6}" srcOrd="1" destOrd="0" parTransId="{85843A23-56E1-4C87-A7DE-CFC92385AD84}" sibTransId="{13BA94AF-51A0-48B0-AD4C-311788FD5BC2}"/>
    <dgm:cxn modelId="{1B31EEDD-F0B6-4B1D-96DF-EAA3473AE235}" type="presOf" srcId="{3223270D-85E5-48B0-9193-EA5E4A5D22B6}" destId="{E400DE62-BAB9-4FAD-88C8-C9DA07D35473}" srcOrd="0" destOrd="0" presId="urn:microsoft.com/office/officeart/2005/8/layout/vProcess5"/>
    <dgm:cxn modelId="{67A581EE-DC0F-4666-85B2-A65A807AE02A}" srcId="{56A66178-61FE-4015-843F-1A398D43F8BD}" destId="{8EA4B872-25B6-4AE3-846A-3CA1688A1B2B}" srcOrd="2" destOrd="0" parTransId="{73522184-8DEE-430D-B52B-704C62794E66}" sibTransId="{FBB35BC2-C443-4F14-B377-4DAF6C64CC85}"/>
    <dgm:cxn modelId="{88B2AFB4-BBA7-4F5E-9288-8756743F26D2}" type="presParOf" srcId="{64021ED3-721A-4BAC-845E-206E7FB3EE96}" destId="{4AD39FA7-E7D5-4B43-9E20-00F7ABEFEEBC}" srcOrd="0" destOrd="0" presId="urn:microsoft.com/office/officeart/2005/8/layout/vProcess5"/>
    <dgm:cxn modelId="{D86DC364-6887-4BC5-B6A5-196BCBA04616}" type="presParOf" srcId="{64021ED3-721A-4BAC-845E-206E7FB3EE96}" destId="{6A3C5A9D-EFE1-4EDA-BD5D-79B4683EC261}" srcOrd="1" destOrd="0" presId="urn:microsoft.com/office/officeart/2005/8/layout/vProcess5"/>
    <dgm:cxn modelId="{9C03721A-E035-4F02-9B0D-8CE14426E233}" type="presParOf" srcId="{64021ED3-721A-4BAC-845E-206E7FB3EE96}" destId="{E400DE62-BAB9-4FAD-88C8-C9DA07D35473}" srcOrd="2" destOrd="0" presId="urn:microsoft.com/office/officeart/2005/8/layout/vProcess5"/>
    <dgm:cxn modelId="{176697B6-CBCE-445D-AEF3-5579A8A3641E}" type="presParOf" srcId="{64021ED3-721A-4BAC-845E-206E7FB3EE96}" destId="{B947820D-F533-4E5F-A80E-3C0FEF34AFD1}" srcOrd="3" destOrd="0" presId="urn:microsoft.com/office/officeart/2005/8/layout/vProcess5"/>
    <dgm:cxn modelId="{FC39B0C5-5AD6-4F1D-A227-377AA855F07C}" type="presParOf" srcId="{64021ED3-721A-4BAC-845E-206E7FB3EE96}" destId="{C5CB60D9-5C9F-488F-ADD0-9334B2D1B315}" srcOrd="4" destOrd="0" presId="urn:microsoft.com/office/officeart/2005/8/layout/vProcess5"/>
    <dgm:cxn modelId="{78476B4B-A33C-4085-851A-EEB2E7581B17}" type="presParOf" srcId="{64021ED3-721A-4BAC-845E-206E7FB3EE96}" destId="{69D67DB7-6C02-40D9-AE7A-4EED18255869}" srcOrd="5" destOrd="0" presId="urn:microsoft.com/office/officeart/2005/8/layout/vProcess5"/>
    <dgm:cxn modelId="{3753247C-C505-4782-A537-F1986416039A}" type="presParOf" srcId="{64021ED3-721A-4BAC-845E-206E7FB3EE96}" destId="{E1C83150-AD10-40F4-A0B9-B94E19B5E329}" srcOrd="6" destOrd="0" presId="urn:microsoft.com/office/officeart/2005/8/layout/vProcess5"/>
    <dgm:cxn modelId="{B038D006-B30B-4FFE-8F68-8028CF42A251}" type="presParOf" srcId="{64021ED3-721A-4BAC-845E-206E7FB3EE96}" destId="{853513AB-1527-4AFA-A963-D9ECE2F67041}" srcOrd="7" destOrd="0" presId="urn:microsoft.com/office/officeart/2005/8/layout/vProcess5"/>
    <dgm:cxn modelId="{3087ED70-FDBD-4150-9AE0-0731BDB9B834}" type="presParOf" srcId="{64021ED3-721A-4BAC-845E-206E7FB3EE96}" destId="{639D1464-F3CB-41C5-B2B3-74F80F6BA3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67ECB-2EF7-4AAB-9F3E-91D305BCF511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63B37272-B2BC-42C9-B209-D8E1DC78A2A1}">
      <dgm:prSet phldrT="[Texto]" custT="1"/>
      <dgm:spPr/>
      <dgm:t>
        <a:bodyPr/>
        <a:lstStyle/>
        <a:p>
          <a:r>
            <a:rPr lang="pt-BR" sz="1800" b="1" dirty="0">
              <a:solidFill>
                <a:schemeClr val="tx1"/>
              </a:solidFill>
            </a:rPr>
            <a:t>Nível estadual</a:t>
          </a:r>
        </a:p>
      </dgm:t>
    </dgm:pt>
    <dgm:pt modelId="{2816AC80-E1DF-441B-A5C2-784F8F88E8BD}" type="parTrans" cxnId="{0F5FE90D-3252-4D20-A667-1D85001F1463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52B248F2-84C4-44AE-8382-11CD53CA5A9F}" type="sibTrans" cxnId="{0F5FE90D-3252-4D20-A667-1D85001F1463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9F33812F-3FEE-48C9-8B4F-07C2736BA35C}">
      <dgm:prSet phldrT="[Texto]" custT="1"/>
      <dgm:spPr/>
      <dgm:t>
        <a:bodyPr/>
        <a:lstStyle/>
        <a:p>
          <a:endParaRPr lang="pt-BR" sz="1800" b="1" dirty="0">
            <a:solidFill>
              <a:schemeClr val="tx1"/>
            </a:solidFill>
          </a:endParaRPr>
        </a:p>
      </dgm:t>
    </dgm:pt>
    <dgm:pt modelId="{5382A317-7E05-44B1-B75B-9769EA563687}" type="parTrans" cxnId="{2706758D-4306-4DFA-B889-91BF82766E13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F38D35CD-C664-4784-A258-957BD07782E1}" type="sibTrans" cxnId="{2706758D-4306-4DFA-B889-91BF82766E13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5BC758CD-8F16-4941-8A94-2379EB5819E0}">
      <dgm:prSet phldrT="[Texto]" custT="1"/>
      <dgm:spPr/>
      <dgm:t>
        <a:bodyPr/>
        <a:lstStyle/>
        <a:p>
          <a:r>
            <a:rPr lang="pt-BR" sz="1800" b="1" dirty="0">
              <a:solidFill>
                <a:schemeClr val="tx1"/>
              </a:solidFill>
            </a:rPr>
            <a:t>Nível municipal</a:t>
          </a:r>
        </a:p>
      </dgm:t>
    </dgm:pt>
    <dgm:pt modelId="{00C93732-79F9-443C-8FCE-0405A1B22BB9}" type="parTrans" cxnId="{A1F44225-7301-4338-A140-B2F309E547F1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F0FCA648-B4DF-4FFD-959B-5B728F944E47}" type="sibTrans" cxnId="{A1F44225-7301-4338-A140-B2F309E547F1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4BAE3A9F-9525-4007-A087-8A30DA0A6170}">
      <dgm:prSet phldrT="[Texto]" custT="1"/>
      <dgm:spPr/>
      <dgm:t>
        <a:bodyPr/>
        <a:lstStyle/>
        <a:p>
          <a:r>
            <a:rPr lang="pt-BR" sz="1800" b="1" dirty="0">
              <a:solidFill>
                <a:schemeClr val="tx1"/>
              </a:solidFill>
            </a:rPr>
            <a:t>Nível local</a:t>
          </a:r>
        </a:p>
      </dgm:t>
    </dgm:pt>
    <dgm:pt modelId="{396D5935-8FB1-4972-BB4D-8D05B9334717}" type="parTrans" cxnId="{6A1747CD-0171-4614-992F-A73F13E88DE0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DC9C3D73-DA8D-4FF0-9C8D-E736466484FE}" type="sibTrans" cxnId="{6A1747CD-0171-4614-992F-A73F13E88DE0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A9F11D89-DE38-4349-85AF-87BD89436217}">
      <dgm:prSet custT="1"/>
      <dgm:spPr/>
      <dgm:t>
        <a:bodyPr/>
        <a:lstStyle/>
        <a:p>
          <a:r>
            <a:rPr lang="pt-BR" sz="1800" b="1" dirty="0">
              <a:solidFill>
                <a:schemeClr val="tx1"/>
              </a:solidFill>
            </a:rPr>
            <a:t>Nível nacional</a:t>
          </a:r>
        </a:p>
      </dgm:t>
    </dgm:pt>
    <dgm:pt modelId="{2924663E-F105-4DDB-9CAF-C81B80C307F1}" type="parTrans" cxnId="{FEBAF823-8246-4069-8086-EB492884DAD8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0BDF54D3-FF43-4059-B505-A823059ACC38}" type="sibTrans" cxnId="{FEBAF823-8246-4069-8086-EB492884DAD8}">
      <dgm:prSet/>
      <dgm:spPr/>
      <dgm:t>
        <a:bodyPr/>
        <a:lstStyle/>
        <a:p>
          <a:endParaRPr lang="pt-BR" sz="1800" b="1">
            <a:solidFill>
              <a:schemeClr val="tx1"/>
            </a:solidFill>
          </a:endParaRPr>
        </a:p>
      </dgm:t>
    </dgm:pt>
    <dgm:pt modelId="{70664138-3AFF-429C-AF3B-302E46BCBAF9}" type="pres">
      <dgm:prSet presAssocID="{F7A67ECB-2EF7-4AAB-9F3E-91D305BCF511}" presName="Name0" presStyleCnt="0">
        <dgm:presLayoutVars>
          <dgm:chMax val="7"/>
          <dgm:resizeHandles val="exact"/>
        </dgm:presLayoutVars>
      </dgm:prSet>
      <dgm:spPr/>
    </dgm:pt>
    <dgm:pt modelId="{9C8F89C6-FD61-40BF-BCC1-A0995A04AB9D}" type="pres">
      <dgm:prSet presAssocID="{F7A67ECB-2EF7-4AAB-9F3E-91D305BCF511}" presName="comp1" presStyleCnt="0"/>
      <dgm:spPr/>
    </dgm:pt>
    <dgm:pt modelId="{FD3B097E-58A2-4BC9-A1E8-BEE27A8DA471}" type="pres">
      <dgm:prSet presAssocID="{F7A67ECB-2EF7-4AAB-9F3E-91D305BCF511}" presName="circle1" presStyleLbl="node1" presStyleIdx="0" presStyleCnt="5"/>
      <dgm:spPr/>
    </dgm:pt>
    <dgm:pt modelId="{4674FAB4-5E51-4DCA-A5E1-9724EC0D7071}" type="pres">
      <dgm:prSet presAssocID="{F7A67ECB-2EF7-4AAB-9F3E-91D305BCF511}" presName="c1text" presStyleLbl="node1" presStyleIdx="0" presStyleCnt="5">
        <dgm:presLayoutVars>
          <dgm:bulletEnabled val="1"/>
        </dgm:presLayoutVars>
      </dgm:prSet>
      <dgm:spPr/>
    </dgm:pt>
    <dgm:pt modelId="{BB767AEB-2499-4235-B847-74785B40296D}" type="pres">
      <dgm:prSet presAssocID="{F7A67ECB-2EF7-4AAB-9F3E-91D305BCF511}" presName="comp2" presStyleCnt="0"/>
      <dgm:spPr/>
    </dgm:pt>
    <dgm:pt modelId="{851DD485-B11E-49E5-87E2-172C1BCDA962}" type="pres">
      <dgm:prSet presAssocID="{F7A67ECB-2EF7-4AAB-9F3E-91D305BCF511}" presName="circle2" presStyleLbl="node1" presStyleIdx="1" presStyleCnt="5"/>
      <dgm:spPr/>
    </dgm:pt>
    <dgm:pt modelId="{A208EEA9-7C41-463C-87BB-15390B940812}" type="pres">
      <dgm:prSet presAssocID="{F7A67ECB-2EF7-4AAB-9F3E-91D305BCF511}" presName="c2text" presStyleLbl="node1" presStyleIdx="1" presStyleCnt="5">
        <dgm:presLayoutVars>
          <dgm:bulletEnabled val="1"/>
        </dgm:presLayoutVars>
      </dgm:prSet>
      <dgm:spPr/>
    </dgm:pt>
    <dgm:pt modelId="{3F7660D0-F5AF-4EA1-8A23-B61972CB7EFD}" type="pres">
      <dgm:prSet presAssocID="{F7A67ECB-2EF7-4AAB-9F3E-91D305BCF511}" presName="comp3" presStyleCnt="0"/>
      <dgm:spPr/>
    </dgm:pt>
    <dgm:pt modelId="{0A4FDBA7-A19F-4B1C-8BDF-821069981FC2}" type="pres">
      <dgm:prSet presAssocID="{F7A67ECB-2EF7-4AAB-9F3E-91D305BCF511}" presName="circle3" presStyleLbl="node1" presStyleIdx="2" presStyleCnt="5"/>
      <dgm:spPr/>
    </dgm:pt>
    <dgm:pt modelId="{400A11B3-8FB8-4157-B3B8-9AEC40C391B9}" type="pres">
      <dgm:prSet presAssocID="{F7A67ECB-2EF7-4AAB-9F3E-91D305BCF511}" presName="c3text" presStyleLbl="node1" presStyleIdx="2" presStyleCnt="5">
        <dgm:presLayoutVars>
          <dgm:bulletEnabled val="1"/>
        </dgm:presLayoutVars>
      </dgm:prSet>
      <dgm:spPr/>
    </dgm:pt>
    <dgm:pt modelId="{19D66BB3-F318-4B3D-BF46-A14072085BBE}" type="pres">
      <dgm:prSet presAssocID="{F7A67ECB-2EF7-4AAB-9F3E-91D305BCF511}" presName="comp4" presStyleCnt="0"/>
      <dgm:spPr/>
    </dgm:pt>
    <dgm:pt modelId="{600A1A35-4FA6-458C-B9E4-41FB5D2AF885}" type="pres">
      <dgm:prSet presAssocID="{F7A67ECB-2EF7-4AAB-9F3E-91D305BCF511}" presName="circle4" presStyleLbl="node1" presStyleIdx="3" presStyleCnt="5"/>
      <dgm:spPr/>
    </dgm:pt>
    <dgm:pt modelId="{B0B89442-95A8-4FF7-912B-3B36A70E3C56}" type="pres">
      <dgm:prSet presAssocID="{F7A67ECB-2EF7-4AAB-9F3E-91D305BCF511}" presName="c4text" presStyleLbl="node1" presStyleIdx="3" presStyleCnt="5">
        <dgm:presLayoutVars>
          <dgm:bulletEnabled val="1"/>
        </dgm:presLayoutVars>
      </dgm:prSet>
      <dgm:spPr/>
    </dgm:pt>
    <dgm:pt modelId="{C0792529-83FD-48A3-AFFA-756A49016AB2}" type="pres">
      <dgm:prSet presAssocID="{F7A67ECB-2EF7-4AAB-9F3E-91D305BCF511}" presName="comp5" presStyleCnt="0"/>
      <dgm:spPr/>
    </dgm:pt>
    <dgm:pt modelId="{E21523CC-C8B0-4888-AB83-CA3F70256430}" type="pres">
      <dgm:prSet presAssocID="{F7A67ECB-2EF7-4AAB-9F3E-91D305BCF511}" presName="circle5" presStyleLbl="node1" presStyleIdx="4" presStyleCnt="5"/>
      <dgm:spPr/>
    </dgm:pt>
    <dgm:pt modelId="{BE5D208F-1343-4B0A-A2F8-70E8A73F9C70}" type="pres">
      <dgm:prSet presAssocID="{F7A67ECB-2EF7-4AAB-9F3E-91D305BCF511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E4C1203-FACD-4B36-B0C6-C0E13FBA506D}" type="presOf" srcId="{9F33812F-3FEE-48C9-8B4F-07C2736BA35C}" destId="{400A11B3-8FB8-4157-B3B8-9AEC40C391B9}" srcOrd="1" destOrd="0" presId="urn:microsoft.com/office/officeart/2005/8/layout/venn2"/>
    <dgm:cxn modelId="{0F5FE90D-3252-4D20-A667-1D85001F1463}" srcId="{F7A67ECB-2EF7-4AAB-9F3E-91D305BCF511}" destId="{63B37272-B2BC-42C9-B209-D8E1DC78A2A1}" srcOrd="1" destOrd="0" parTransId="{2816AC80-E1DF-441B-A5C2-784F8F88E8BD}" sibTransId="{52B248F2-84C4-44AE-8382-11CD53CA5A9F}"/>
    <dgm:cxn modelId="{FEBAF823-8246-4069-8086-EB492884DAD8}" srcId="{F7A67ECB-2EF7-4AAB-9F3E-91D305BCF511}" destId="{A9F11D89-DE38-4349-85AF-87BD89436217}" srcOrd="0" destOrd="0" parTransId="{2924663E-F105-4DDB-9CAF-C81B80C307F1}" sibTransId="{0BDF54D3-FF43-4059-B505-A823059ACC38}"/>
    <dgm:cxn modelId="{A1F44225-7301-4338-A140-B2F309E547F1}" srcId="{F7A67ECB-2EF7-4AAB-9F3E-91D305BCF511}" destId="{5BC758CD-8F16-4941-8A94-2379EB5819E0}" srcOrd="3" destOrd="0" parTransId="{00C93732-79F9-443C-8FCE-0405A1B22BB9}" sibTransId="{F0FCA648-B4DF-4FFD-959B-5B728F944E47}"/>
    <dgm:cxn modelId="{E2234037-A976-49AA-A716-248E0FAC38C8}" type="presOf" srcId="{63B37272-B2BC-42C9-B209-D8E1DC78A2A1}" destId="{851DD485-B11E-49E5-87E2-172C1BCDA962}" srcOrd="0" destOrd="0" presId="urn:microsoft.com/office/officeart/2005/8/layout/venn2"/>
    <dgm:cxn modelId="{18DCD241-6258-414C-B0D6-67E1659E2C5A}" type="presOf" srcId="{5BC758CD-8F16-4941-8A94-2379EB5819E0}" destId="{B0B89442-95A8-4FF7-912B-3B36A70E3C56}" srcOrd="1" destOrd="0" presId="urn:microsoft.com/office/officeart/2005/8/layout/venn2"/>
    <dgm:cxn modelId="{109D0285-8F6D-4138-89F7-6E28070BE257}" type="presOf" srcId="{A9F11D89-DE38-4349-85AF-87BD89436217}" destId="{4674FAB4-5E51-4DCA-A5E1-9724EC0D7071}" srcOrd="1" destOrd="0" presId="urn:microsoft.com/office/officeart/2005/8/layout/venn2"/>
    <dgm:cxn modelId="{60E57088-6D7E-4BE3-88AC-73A00D102C88}" type="presOf" srcId="{4BAE3A9F-9525-4007-A087-8A30DA0A6170}" destId="{E21523CC-C8B0-4888-AB83-CA3F70256430}" srcOrd="0" destOrd="0" presId="urn:microsoft.com/office/officeart/2005/8/layout/venn2"/>
    <dgm:cxn modelId="{2706758D-4306-4DFA-B889-91BF82766E13}" srcId="{F7A67ECB-2EF7-4AAB-9F3E-91D305BCF511}" destId="{9F33812F-3FEE-48C9-8B4F-07C2736BA35C}" srcOrd="2" destOrd="0" parTransId="{5382A317-7E05-44B1-B75B-9769EA563687}" sibTransId="{F38D35CD-C664-4784-A258-957BD07782E1}"/>
    <dgm:cxn modelId="{D041D996-86CF-4688-B6F5-72621747EA19}" type="presOf" srcId="{63B37272-B2BC-42C9-B209-D8E1DC78A2A1}" destId="{A208EEA9-7C41-463C-87BB-15390B940812}" srcOrd="1" destOrd="0" presId="urn:microsoft.com/office/officeart/2005/8/layout/venn2"/>
    <dgm:cxn modelId="{96AB8098-1DDB-44EC-917D-6DEFFF2FB194}" type="presOf" srcId="{F7A67ECB-2EF7-4AAB-9F3E-91D305BCF511}" destId="{70664138-3AFF-429C-AF3B-302E46BCBAF9}" srcOrd="0" destOrd="0" presId="urn:microsoft.com/office/officeart/2005/8/layout/venn2"/>
    <dgm:cxn modelId="{6370869A-1430-427C-8B70-8DDAC4465EA3}" type="presOf" srcId="{A9F11D89-DE38-4349-85AF-87BD89436217}" destId="{FD3B097E-58A2-4BC9-A1E8-BEE27A8DA471}" srcOrd="0" destOrd="0" presId="urn:microsoft.com/office/officeart/2005/8/layout/venn2"/>
    <dgm:cxn modelId="{9A9AFBC1-E934-44BD-B0DE-2748E423C9B2}" type="presOf" srcId="{5BC758CD-8F16-4941-8A94-2379EB5819E0}" destId="{600A1A35-4FA6-458C-B9E4-41FB5D2AF885}" srcOrd="0" destOrd="0" presId="urn:microsoft.com/office/officeart/2005/8/layout/venn2"/>
    <dgm:cxn modelId="{20639DC4-A14C-4ED6-B263-E736B51B2E7D}" type="presOf" srcId="{4BAE3A9F-9525-4007-A087-8A30DA0A6170}" destId="{BE5D208F-1343-4B0A-A2F8-70E8A73F9C70}" srcOrd="1" destOrd="0" presId="urn:microsoft.com/office/officeart/2005/8/layout/venn2"/>
    <dgm:cxn modelId="{6A1747CD-0171-4614-992F-A73F13E88DE0}" srcId="{F7A67ECB-2EF7-4AAB-9F3E-91D305BCF511}" destId="{4BAE3A9F-9525-4007-A087-8A30DA0A6170}" srcOrd="4" destOrd="0" parTransId="{396D5935-8FB1-4972-BB4D-8D05B9334717}" sibTransId="{DC9C3D73-DA8D-4FF0-9C8D-E736466484FE}"/>
    <dgm:cxn modelId="{CFF2A5E1-1BE4-4A29-81B9-88571BAC1393}" type="presOf" srcId="{9F33812F-3FEE-48C9-8B4F-07C2736BA35C}" destId="{0A4FDBA7-A19F-4B1C-8BDF-821069981FC2}" srcOrd="0" destOrd="0" presId="urn:microsoft.com/office/officeart/2005/8/layout/venn2"/>
    <dgm:cxn modelId="{5C0A3F5C-2FA7-4357-9F38-9F70462B71B9}" type="presParOf" srcId="{70664138-3AFF-429C-AF3B-302E46BCBAF9}" destId="{9C8F89C6-FD61-40BF-BCC1-A0995A04AB9D}" srcOrd="0" destOrd="0" presId="urn:microsoft.com/office/officeart/2005/8/layout/venn2"/>
    <dgm:cxn modelId="{ED72C749-AC8F-454A-B313-D73466982BA2}" type="presParOf" srcId="{9C8F89C6-FD61-40BF-BCC1-A0995A04AB9D}" destId="{FD3B097E-58A2-4BC9-A1E8-BEE27A8DA471}" srcOrd="0" destOrd="0" presId="urn:microsoft.com/office/officeart/2005/8/layout/venn2"/>
    <dgm:cxn modelId="{09F687A2-13CD-445A-B51C-512B1E24A850}" type="presParOf" srcId="{9C8F89C6-FD61-40BF-BCC1-A0995A04AB9D}" destId="{4674FAB4-5E51-4DCA-A5E1-9724EC0D7071}" srcOrd="1" destOrd="0" presId="urn:microsoft.com/office/officeart/2005/8/layout/venn2"/>
    <dgm:cxn modelId="{8B2519B9-F5EC-4B49-A1CE-B8596FD80D0C}" type="presParOf" srcId="{70664138-3AFF-429C-AF3B-302E46BCBAF9}" destId="{BB767AEB-2499-4235-B847-74785B40296D}" srcOrd="1" destOrd="0" presId="urn:microsoft.com/office/officeart/2005/8/layout/venn2"/>
    <dgm:cxn modelId="{BF449CE4-1F99-4E8A-9F23-7055BDAF7F5D}" type="presParOf" srcId="{BB767AEB-2499-4235-B847-74785B40296D}" destId="{851DD485-B11E-49E5-87E2-172C1BCDA962}" srcOrd="0" destOrd="0" presId="urn:microsoft.com/office/officeart/2005/8/layout/venn2"/>
    <dgm:cxn modelId="{2BCD2FAF-7E0E-47B5-901E-EF3F09F808A4}" type="presParOf" srcId="{BB767AEB-2499-4235-B847-74785B40296D}" destId="{A208EEA9-7C41-463C-87BB-15390B940812}" srcOrd="1" destOrd="0" presId="urn:microsoft.com/office/officeart/2005/8/layout/venn2"/>
    <dgm:cxn modelId="{69610113-C75A-4872-A7F0-B3C2626F5B85}" type="presParOf" srcId="{70664138-3AFF-429C-AF3B-302E46BCBAF9}" destId="{3F7660D0-F5AF-4EA1-8A23-B61972CB7EFD}" srcOrd="2" destOrd="0" presId="urn:microsoft.com/office/officeart/2005/8/layout/venn2"/>
    <dgm:cxn modelId="{9F89D85F-1C64-4B35-BD0E-5C2686567AD1}" type="presParOf" srcId="{3F7660D0-F5AF-4EA1-8A23-B61972CB7EFD}" destId="{0A4FDBA7-A19F-4B1C-8BDF-821069981FC2}" srcOrd="0" destOrd="0" presId="urn:microsoft.com/office/officeart/2005/8/layout/venn2"/>
    <dgm:cxn modelId="{4ED784E1-3703-4F3D-AE53-12DE5FBE407D}" type="presParOf" srcId="{3F7660D0-F5AF-4EA1-8A23-B61972CB7EFD}" destId="{400A11B3-8FB8-4157-B3B8-9AEC40C391B9}" srcOrd="1" destOrd="0" presId="urn:microsoft.com/office/officeart/2005/8/layout/venn2"/>
    <dgm:cxn modelId="{2F9EA6CE-1914-4787-9DC7-4FA0738A3075}" type="presParOf" srcId="{70664138-3AFF-429C-AF3B-302E46BCBAF9}" destId="{19D66BB3-F318-4B3D-BF46-A14072085BBE}" srcOrd="3" destOrd="0" presId="urn:microsoft.com/office/officeart/2005/8/layout/venn2"/>
    <dgm:cxn modelId="{54E9DE51-C605-4C95-8C95-91D580B63F89}" type="presParOf" srcId="{19D66BB3-F318-4B3D-BF46-A14072085BBE}" destId="{600A1A35-4FA6-458C-B9E4-41FB5D2AF885}" srcOrd="0" destOrd="0" presId="urn:microsoft.com/office/officeart/2005/8/layout/venn2"/>
    <dgm:cxn modelId="{CB0BAD56-7914-4512-8657-D792B3F314B6}" type="presParOf" srcId="{19D66BB3-F318-4B3D-BF46-A14072085BBE}" destId="{B0B89442-95A8-4FF7-912B-3B36A70E3C56}" srcOrd="1" destOrd="0" presId="urn:microsoft.com/office/officeart/2005/8/layout/venn2"/>
    <dgm:cxn modelId="{B6571DE5-DD7D-483E-A5CF-F89AAB7E6D67}" type="presParOf" srcId="{70664138-3AFF-429C-AF3B-302E46BCBAF9}" destId="{C0792529-83FD-48A3-AFFA-756A49016AB2}" srcOrd="4" destOrd="0" presId="urn:microsoft.com/office/officeart/2005/8/layout/venn2"/>
    <dgm:cxn modelId="{A0855A5B-A7ED-42CA-A9C5-18F151E86A6E}" type="presParOf" srcId="{C0792529-83FD-48A3-AFFA-756A49016AB2}" destId="{E21523CC-C8B0-4888-AB83-CA3F70256430}" srcOrd="0" destOrd="0" presId="urn:microsoft.com/office/officeart/2005/8/layout/venn2"/>
    <dgm:cxn modelId="{DC1F73DD-E941-4BDD-AE77-791508255C86}" type="presParOf" srcId="{C0792529-83FD-48A3-AFFA-756A49016AB2}" destId="{BE5D208F-1343-4B0A-A2F8-70E8A73F9C7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C5A9D-EFE1-4EDA-BD5D-79B4683EC261}">
      <dsp:nvSpPr>
        <dsp:cNvPr id="0" name=""/>
        <dsp:cNvSpPr/>
      </dsp:nvSpPr>
      <dsp:spPr>
        <a:xfrm>
          <a:off x="0" y="0"/>
          <a:ext cx="5394698" cy="11138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</a:rPr>
            <a:t>A </a:t>
          </a:r>
          <a:r>
            <a:rPr lang="pt-BR" sz="1600" b="1" kern="1200" dirty="0">
              <a:solidFill>
                <a:schemeClr val="tx1"/>
              </a:solidFill>
            </a:rPr>
            <a:t>notificação de doenças transmissíveis </a:t>
          </a:r>
          <a:r>
            <a:rPr lang="pt-BR" sz="1600" kern="1200" dirty="0">
              <a:solidFill>
                <a:schemeClr val="tx1"/>
              </a:solidFill>
            </a:rPr>
            <a:t>selecionadas, constantes de relação estabelecida por Portaria, tornou-se obrigatória. </a:t>
          </a:r>
        </a:p>
      </dsp:txBody>
      <dsp:txXfrm>
        <a:off x="32623" y="32623"/>
        <a:ext cx="4192787" cy="1048585"/>
      </dsp:txXfrm>
    </dsp:sp>
    <dsp:sp modelId="{E400DE62-BAB9-4FAD-88C8-C9DA07D35473}">
      <dsp:nvSpPr>
        <dsp:cNvPr id="0" name=""/>
        <dsp:cNvSpPr/>
      </dsp:nvSpPr>
      <dsp:spPr>
        <a:xfrm>
          <a:off x="476002" y="1299469"/>
          <a:ext cx="5394698" cy="11138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</a:rPr>
            <a:t>Já em 1977 o Ministério da Saúde elaborou, o primeiro </a:t>
          </a:r>
          <a:r>
            <a:rPr lang="pt-BR" sz="1600" b="1" kern="1200" dirty="0">
              <a:solidFill>
                <a:schemeClr val="tx1"/>
              </a:solidFill>
            </a:rPr>
            <a:t>Manual de Vigilância Epidemiológica</a:t>
          </a:r>
          <a:r>
            <a:rPr lang="pt-BR" sz="1600" kern="1200" dirty="0">
              <a:solidFill>
                <a:schemeClr val="tx1"/>
              </a:solidFill>
            </a:rPr>
            <a:t>, reunindo e compatibilizando as normas técnicas, no âmbito de programas de controle específicos. </a:t>
          </a:r>
        </a:p>
      </dsp:txBody>
      <dsp:txXfrm>
        <a:off x="508625" y="1332092"/>
        <a:ext cx="4129459" cy="1048585"/>
      </dsp:txXfrm>
    </dsp:sp>
    <dsp:sp modelId="{B947820D-F533-4E5F-A80E-3C0FEF34AFD1}">
      <dsp:nvSpPr>
        <dsp:cNvPr id="0" name=""/>
        <dsp:cNvSpPr/>
      </dsp:nvSpPr>
      <dsp:spPr>
        <a:xfrm>
          <a:off x="952005" y="2598938"/>
          <a:ext cx="5394698" cy="11138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</a:rPr>
            <a:t>O Sistema Único de Saúde (SUS) incorporou o SNVE, com a finalidade de recomendar e adotar as </a:t>
          </a:r>
          <a:r>
            <a:rPr lang="pt-BR" sz="1600" b="1" kern="1200" dirty="0">
              <a:solidFill>
                <a:schemeClr val="tx1"/>
              </a:solidFill>
            </a:rPr>
            <a:t>medidas de prevenção e controle das doenças ou agravos</a:t>
          </a:r>
          <a:r>
            <a:rPr lang="pt-BR" sz="1600" kern="1200" dirty="0">
              <a:solidFill>
                <a:schemeClr val="tx1"/>
              </a:solidFill>
            </a:rPr>
            <a:t>. </a:t>
          </a:r>
        </a:p>
      </dsp:txBody>
      <dsp:txXfrm>
        <a:off x="984628" y="2631561"/>
        <a:ext cx="4129459" cy="1048585"/>
      </dsp:txXfrm>
    </dsp:sp>
    <dsp:sp modelId="{C5CB60D9-5C9F-488F-ADD0-9334B2D1B315}">
      <dsp:nvSpPr>
        <dsp:cNvPr id="0" name=""/>
        <dsp:cNvSpPr/>
      </dsp:nvSpPr>
      <dsp:spPr>
        <a:xfrm>
          <a:off x="4670708" y="844655"/>
          <a:ext cx="723990" cy="723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300" kern="1200">
            <a:solidFill>
              <a:schemeClr val="tx1"/>
            </a:solidFill>
          </a:endParaRPr>
        </a:p>
      </dsp:txBody>
      <dsp:txXfrm>
        <a:off x="4833606" y="844655"/>
        <a:ext cx="398194" cy="544802"/>
      </dsp:txXfrm>
    </dsp:sp>
    <dsp:sp modelId="{69D67DB7-6C02-40D9-AE7A-4EED18255869}">
      <dsp:nvSpPr>
        <dsp:cNvPr id="0" name=""/>
        <dsp:cNvSpPr/>
      </dsp:nvSpPr>
      <dsp:spPr>
        <a:xfrm>
          <a:off x="5146711" y="2136699"/>
          <a:ext cx="723990" cy="723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300" kern="1200">
            <a:solidFill>
              <a:schemeClr val="tx1"/>
            </a:solidFill>
          </a:endParaRPr>
        </a:p>
      </dsp:txBody>
      <dsp:txXfrm>
        <a:off x="5309609" y="2136699"/>
        <a:ext cx="398194" cy="544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B097E-58A2-4BC9-A1E8-BEE27A8DA471}">
      <dsp:nvSpPr>
        <dsp:cNvPr id="0" name=""/>
        <dsp:cNvSpPr/>
      </dsp:nvSpPr>
      <dsp:spPr>
        <a:xfrm>
          <a:off x="1122594" y="0"/>
          <a:ext cx="4780452" cy="47804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Nível nacional</a:t>
          </a:r>
        </a:p>
      </dsp:txBody>
      <dsp:txXfrm>
        <a:off x="2616485" y="239022"/>
        <a:ext cx="1792669" cy="478045"/>
      </dsp:txXfrm>
    </dsp:sp>
    <dsp:sp modelId="{851DD485-B11E-49E5-87E2-172C1BCDA962}">
      <dsp:nvSpPr>
        <dsp:cNvPr id="0" name=""/>
        <dsp:cNvSpPr/>
      </dsp:nvSpPr>
      <dsp:spPr>
        <a:xfrm>
          <a:off x="1481127" y="717067"/>
          <a:ext cx="4063384" cy="4063384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Nível estadual</a:t>
          </a:r>
        </a:p>
      </dsp:txBody>
      <dsp:txXfrm>
        <a:off x="2636652" y="950712"/>
        <a:ext cx="1752334" cy="467289"/>
      </dsp:txXfrm>
    </dsp:sp>
    <dsp:sp modelId="{0A4FDBA7-A19F-4B1C-8BDF-821069981FC2}">
      <dsp:nvSpPr>
        <dsp:cNvPr id="0" name=""/>
        <dsp:cNvSpPr/>
      </dsp:nvSpPr>
      <dsp:spPr>
        <a:xfrm>
          <a:off x="1839661" y="1434135"/>
          <a:ext cx="3346316" cy="3346316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b="1" kern="1200" dirty="0">
            <a:solidFill>
              <a:schemeClr val="tx1"/>
            </a:solidFill>
          </a:endParaRPr>
        </a:p>
      </dsp:txBody>
      <dsp:txXfrm>
        <a:off x="2646960" y="1665031"/>
        <a:ext cx="1731718" cy="461791"/>
      </dsp:txXfrm>
    </dsp:sp>
    <dsp:sp modelId="{600A1A35-4FA6-458C-B9E4-41FB5D2AF885}">
      <dsp:nvSpPr>
        <dsp:cNvPr id="0" name=""/>
        <dsp:cNvSpPr/>
      </dsp:nvSpPr>
      <dsp:spPr>
        <a:xfrm>
          <a:off x="2198195" y="2151203"/>
          <a:ext cx="2629248" cy="2629248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Nível municipal</a:t>
          </a:r>
        </a:p>
      </dsp:txBody>
      <dsp:txXfrm>
        <a:off x="2802922" y="2387835"/>
        <a:ext cx="1419794" cy="473264"/>
      </dsp:txXfrm>
    </dsp:sp>
    <dsp:sp modelId="{E21523CC-C8B0-4888-AB83-CA3F70256430}">
      <dsp:nvSpPr>
        <dsp:cNvPr id="0" name=""/>
        <dsp:cNvSpPr/>
      </dsp:nvSpPr>
      <dsp:spPr>
        <a:xfrm>
          <a:off x="2556729" y="2868271"/>
          <a:ext cx="1912180" cy="1912180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Nível local</a:t>
          </a:r>
        </a:p>
      </dsp:txBody>
      <dsp:txXfrm>
        <a:off x="2836761" y="3346316"/>
        <a:ext cx="1352116" cy="956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0ECDB-0253-43A3-98AD-333F6B05D91A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B5925-3687-4C4D-B815-6C60A342C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66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01</a:t>
            </a:r>
            <a:r>
              <a:rPr lang="pt-BR" b="1" baseline="0" dirty="0"/>
              <a:t> </a:t>
            </a:r>
            <a:r>
              <a:rPr lang="pt-BR" b="1" dirty="0"/>
              <a:t>- Capa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1)Utilizar capa padrão para o curso.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1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08 - Parte 3: Estratégia</a:t>
            </a:r>
            <a:r>
              <a:rPr lang="pt-BR" b="1" baseline="0" dirty="0"/>
              <a:t> de imunização: monitoramento e avaliação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 </a:t>
            </a:r>
            <a:endParaRPr lang="pt-BR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http://www.blog.saude.gov.br/index.php/entenda-o-sus/50027-programa-nacional-de-imunizacoes-pni</a:t>
            </a:r>
          </a:p>
          <a:p>
            <a:r>
              <a:rPr lang="pt-BR" baseline="0" dirty="0"/>
              <a:t>2)Utilizar box.</a:t>
            </a:r>
          </a:p>
          <a:p>
            <a:r>
              <a:rPr lang="pt-BR" baseline="0" dirty="0"/>
              <a:t>3)Utilizar tela de navegação interna.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684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08 - Parte 3: Estratégia</a:t>
            </a:r>
            <a:r>
              <a:rPr lang="pt-BR" b="1" baseline="0" dirty="0"/>
              <a:t> de imunização: monitoramento e avaliação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 </a:t>
            </a:r>
            <a:endParaRPr lang="pt-BR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https://portal.fiocruz.br/audiovisual/oswaldo-cruz-5</a:t>
            </a:r>
          </a:p>
          <a:p>
            <a:r>
              <a:rPr lang="pt-BR" baseline="0" dirty="0"/>
              <a:t>2)Utilizar box.</a:t>
            </a:r>
          </a:p>
          <a:p>
            <a:r>
              <a:rPr lang="pt-BR" baseline="0" dirty="0"/>
              <a:t>3)Utilizar tela de navegação interna.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68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08 - Parte 3: Estratégia</a:t>
            </a:r>
            <a:r>
              <a:rPr lang="pt-BR" b="1" baseline="0" dirty="0"/>
              <a:t> de imunização: monitoramento e avaliação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 </a:t>
            </a:r>
            <a:endParaRPr lang="pt-BR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https://files.passeidireto.com/Thumbnail/384a9973-3ff9-49ff-8636-b3872517562f/210/1.jpg</a:t>
            </a:r>
          </a:p>
          <a:p>
            <a:r>
              <a:rPr lang="pt-BR" baseline="0" dirty="0"/>
              <a:t>2)Utilizar box.</a:t>
            </a:r>
          </a:p>
          <a:p>
            <a:r>
              <a:rPr lang="pt-BR" baseline="0" dirty="0"/>
              <a:t>3)Criar ícone para “Saiba Mais”.</a:t>
            </a:r>
          </a:p>
          <a:p>
            <a:r>
              <a:rPr lang="pt-BR" baseline="0" dirty="0"/>
              <a:t>3)Utilizar tela de navegação interna.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4)Inserir</a:t>
            </a:r>
            <a:r>
              <a:rPr lang="pt-BR" baseline="0" dirty="0"/>
              <a:t> link.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684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09 - Parte 3: Estratégia</a:t>
            </a:r>
            <a:r>
              <a:rPr lang="pt-BR" b="1" baseline="0" dirty="0"/>
              <a:t> de imunização: monitoramento e avaliação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 </a:t>
            </a:r>
            <a:endParaRPr lang="pt-BR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https://www.freepik.com/free-photo/doctor-holding-syringe-vaccine_12336553.htm#page=2&amp;query=vaccine&amp;position=8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</a:t>
            </a:r>
          </a:p>
          <a:p>
            <a:r>
              <a:rPr lang="pt-BR" baseline="0" dirty="0"/>
              <a:t>3)Utilizar box.</a:t>
            </a: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02 - Introdução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</a:t>
            </a:r>
            <a:r>
              <a:rPr lang="pt-BR" dirty="0"/>
              <a:t>https://www.freepik.com/free-photo/smiling-confident-businesswoman-posing-with-arms-folded_5546285.htm#page=1&amp;query=woman&amp;position=41 </a:t>
            </a:r>
          </a:p>
          <a:p>
            <a:r>
              <a:rPr lang="pt-BR" dirty="0"/>
              <a:t>2)Inserir botões. Usuário </a:t>
            </a:r>
            <a:r>
              <a:rPr lang="pt-BR" baseline="0" dirty="0"/>
              <a:t>clica em cada botão aparece texto correspondente nos próximos slides.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10 - Parte 3: Estratégia</a:t>
            </a:r>
            <a:r>
              <a:rPr lang="pt-BR" b="1" baseline="0" dirty="0"/>
              <a:t> de imunização: monitoramento e avaliação (continuação)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https://as1.ftcdn.net/jpg/01/28/51/32/500_F_128513269_B53xRGh2uU2olDnADEWrmhEJfrSmrwes.jpg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Infográfico com uma seringa que será dividida em 11 partes (etapas).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3)Usuário clica em cada parte para alterar o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89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11 -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https://image.freepik.com/free-photo/researcher-female-lab_23-2148824212.jpg</a:t>
            </a:r>
            <a:endParaRPr lang="pt-BR" dirty="0"/>
          </a:p>
          <a:p>
            <a:r>
              <a:rPr lang="pt-BR" dirty="0"/>
              <a:t>2)Criar infográfico.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12 -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https://image.freepik.com/free-photo/woman-working-lab-with-microscope_144627-41604.jpg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2)Utilizar box.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13 -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</a:t>
            </a:r>
            <a:r>
              <a:rPr lang="pt-BR" dirty="0"/>
              <a:t>https://image.freepik.com/free-photo/close-up-researcher-holding-glassware_23-2148794430.jpg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2)Criar fluxo.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3)Inserir box</a:t>
            </a:r>
            <a:r>
              <a:rPr lang="pt-BR" baseline="0" dirty="0"/>
              <a:t> com </a:t>
            </a:r>
            <a:r>
              <a:rPr lang="pt-BR" baseline="0" dirty="0" err="1"/>
              <a:t>botante</a:t>
            </a:r>
            <a:r>
              <a:rPr lang="pt-BR" baseline="0" dirty="0"/>
              <a:t> Importante.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14 -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https://www.politize.com.br/wp-content/uploads/2019/10/organiza%C3%A7%C3%A3o-mundial-da-sa%C3%BAde-destaque-politize.png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ícone “Importante”.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</a:t>
            </a:r>
            <a:r>
              <a:rPr lang="pt-BR" b="0" baseline="0" dirty="0" err="1">
                <a:solidFill>
                  <a:schemeClr val="bg1"/>
                </a:solidFill>
              </a:rPr>
              <a:t>Usário</a:t>
            </a:r>
            <a:r>
              <a:rPr lang="pt-BR" b="0" baseline="0" dirty="0">
                <a:solidFill>
                  <a:schemeClr val="bg1"/>
                </a:solidFill>
              </a:rPr>
              <a:t> clica no botão “Importante” e surge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baseline="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711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14 -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(continuação)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https://www.politize.com.br/wp-content/uploads/2019/10/organiza%C3%A7%C3%A3o-mundial-da-sa%C3%BAde-destaque-politize.png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2)Criar ícone “Importante”.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3)</a:t>
            </a:r>
            <a:r>
              <a:rPr lang="pt-BR" b="0" baseline="0" dirty="0" err="1">
                <a:solidFill>
                  <a:schemeClr val="bg1"/>
                </a:solidFill>
              </a:rPr>
              <a:t>Usário</a:t>
            </a:r>
            <a:r>
              <a:rPr lang="pt-BR" b="0" baseline="0" dirty="0">
                <a:solidFill>
                  <a:schemeClr val="bg1"/>
                </a:solidFill>
              </a:rPr>
              <a:t> clica no botão “Importante” e surge conteúdo.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baseline="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71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03 - Parte 1: Situação Epidemiológica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https://image.freepik.com/free-photo/physician-consulting-his-patient-clinic_1303-17887.jpg</a:t>
            </a:r>
            <a:endParaRPr lang="pt-BR" b="1" dirty="0"/>
          </a:p>
          <a:p>
            <a:r>
              <a:rPr lang="pt-BR" dirty="0"/>
              <a:t>1)Criar linha do tempo.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02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15 -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imagemhttps://www.freepik.com/free-photo/microphone-grey_9282676.htm</a:t>
            </a:r>
            <a:endParaRPr lang="pt-BR" dirty="0"/>
          </a:p>
          <a:p>
            <a:r>
              <a:rPr lang="pt-BR" dirty="0"/>
              <a:t>2)Criar fluxograma.</a:t>
            </a:r>
          </a:p>
          <a:p>
            <a:r>
              <a:rPr lang="pt-BR" dirty="0"/>
              <a:t>3)Utilizar </a:t>
            </a:r>
            <a:r>
              <a:rPr lang="pt-BR" dirty="0" err="1"/>
              <a:t>podcast</a:t>
            </a:r>
            <a:r>
              <a:rPr lang="pt-BR" dirty="0"/>
              <a:t>.</a:t>
            </a:r>
          </a:p>
          <a:p>
            <a:r>
              <a:rPr lang="pt-BR" dirty="0"/>
              <a:t>4)Texto</a:t>
            </a:r>
            <a:r>
              <a:rPr lang="pt-BR" baseline="0" dirty="0"/>
              <a:t> do </a:t>
            </a:r>
            <a:r>
              <a:rPr lang="pt-BR" baseline="0" dirty="0" err="1"/>
              <a:t>podcast</a:t>
            </a:r>
            <a:r>
              <a:rPr lang="pt-BR" baseline="0" dirty="0"/>
              <a:t> está no próximo slide.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15 -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(continuação)</a:t>
            </a:r>
          </a:p>
          <a:p>
            <a:r>
              <a:rPr lang="pt-BR" dirty="0"/>
              <a:t>1)Texto</a:t>
            </a:r>
            <a:r>
              <a:rPr lang="pt-BR" baseline="0" dirty="0"/>
              <a:t> acima deve ser utilizado no </a:t>
            </a:r>
            <a:r>
              <a:rPr lang="pt-BR" baseline="0" dirty="0" err="1"/>
              <a:t>podcast</a:t>
            </a:r>
            <a:r>
              <a:rPr lang="pt-BR" baseline="0" dirty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15 -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(continuação)</a:t>
            </a:r>
          </a:p>
          <a:p>
            <a:r>
              <a:rPr lang="pt-BR" dirty="0"/>
              <a:t>1)Texto</a:t>
            </a:r>
            <a:r>
              <a:rPr lang="pt-BR" baseline="0" dirty="0"/>
              <a:t> acima deve ser utilizado no </a:t>
            </a:r>
            <a:r>
              <a:rPr lang="pt-BR" baseline="0" dirty="0" err="1"/>
              <a:t>podcast</a:t>
            </a:r>
            <a:r>
              <a:rPr lang="pt-BR" baseline="0" dirty="0"/>
              <a:t>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16 -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https://stock.adobe.com/images/map-of-brazil-with-loupe-image-with-clipping-path/92504085?prev_url=detail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2)Deixar imagem preta e branca.</a:t>
            </a:r>
            <a:endParaRPr lang="pt-BR" dirty="0"/>
          </a:p>
          <a:p>
            <a:r>
              <a:rPr lang="pt-BR" dirty="0"/>
              <a:t>3)Criar figura.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4)Criar ícone</a:t>
            </a:r>
            <a:r>
              <a:rPr lang="pt-BR" baseline="0" dirty="0"/>
              <a:t> </a:t>
            </a:r>
            <a:r>
              <a:rPr lang="pt-BR" dirty="0"/>
              <a:t>”Material de </a:t>
            </a:r>
            <a:r>
              <a:rPr lang="pt-BR" dirty="0" err="1"/>
              <a:t>Referêcia</a:t>
            </a:r>
            <a:r>
              <a:rPr lang="pt-BR" dirty="0"/>
              <a:t>”.</a:t>
            </a:r>
          </a:p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17 -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https://www.freepik.com/free-photo/keyboard-close-up_1127232.htm#page=5&amp;query=computer&amp;position=1</a:t>
            </a:r>
            <a:endParaRPr lang="pt-BR" dirty="0"/>
          </a:p>
          <a:p>
            <a:r>
              <a:rPr lang="pt-BR" dirty="0"/>
              <a:t>2)Inserir box.</a:t>
            </a:r>
          </a:p>
          <a:p>
            <a:r>
              <a:rPr lang="pt-BR" baseline="0" dirty="0"/>
              <a:t>3)Inserir fluxograma.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18 -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https://www.freepik.com/free-photo/beautiful-young-female-doctor-looking-camera-office_1625209.htm</a:t>
            </a:r>
            <a:endParaRPr lang="pt-BR" dirty="0"/>
          </a:p>
          <a:p>
            <a:r>
              <a:rPr lang="pt-BR" dirty="0"/>
              <a:t>2)Exibir imagem com animação.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19 -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https://www.freepik.com/free-photo/side-view-woman-holding-her-arm-after-getting-her-vaccine_11722990.htm</a:t>
            </a:r>
            <a:endParaRPr lang="pt-BR" dirty="0"/>
          </a:p>
          <a:p>
            <a:r>
              <a:rPr lang="pt-BR" dirty="0"/>
              <a:t>2)Exibir imagem com animação.</a:t>
            </a:r>
          </a:p>
          <a:p>
            <a:r>
              <a:rPr lang="pt-BR" dirty="0"/>
              <a:t>3)Inserir</a:t>
            </a:r>
            <a:r>
              <a:rPr lang="pt-BR" baseline="0" dirty="0"/>
              <a:t> boxes.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20 -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imagem: https://www.freepik.com/free-photo/vaccine-recipients-composition-table_11175643.htm#page=4&amp;query=vaccines&amp;position=28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2)Utilizar navegação interna.</a:t>
            </a: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20 -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https://www.freepik.com/free-photo/young-family-with-little-son-park_10706124.htm#page=2&amp;query=parents&amp;position=40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2)Utilizar navegação interna.</a:t>
            </a: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20 -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https://www.freepik.com/free-photo/plastic-syringe-white-background_10097296.htm#page=1&amp;query=Needle%20and%20syringe&amp;position=27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2)Utilizar navegação interna.</a:t>
            </a: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04</a:t>
            </a:r>
            <a:r>
              <a:rPr lang="pt-BR" b="1" baseline="0" dirty="0"/>
              <a:t> </a:t>
            </a:r>
            <a:r>
              <a:rPr lang="pt-BR" b="1" dirty="0"/>
              <a:t>- Parte 1: Situação Epidemiológica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https://www.freepik.com/free-photo/photo-young-smiling-blonde-woman-wears-denim-shirts-sitting-white-table-touches-chin-dreaming-looks-happy-isolated-white-background_10885313.htm#page=2&amp;query=woman+thinking&amp;position=0</a:t>
            </a:r>
            <a:endParaRPr lang="pt-BR" dirty="0"/>
          </a:p>
          <a:p>
            <a:r>
              <a:rPr lang="pt-BR" dirty="0"/>
              <a:t>2)Exibir imagem com animação.</a:t>
            </a:r>
          </a:p>
          <a:p>
            <a:r>
              <a:rPr lang="pt-BR" baseline="0" dirty="0"/>
              <a:t>3)Surge fluxo.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21 -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https://www.freepik.com/free-photo/object-background-eat-groceries-old_1174500.htm#page=1&amp;query=egg&amp;position=13</a:t>
            </a:r>
            <a:endParaRPr lang="pt-BR" dirty="0"/>
          </a:p>
          <a:p>
            <a:r>
              <a:rPr lang="pt-BR" dirty="0"/>
              <a:t>2)Exibir imagem com animação.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22 -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https://www.freepik.com/free-photo/female-employee-slumbers-workplace-office_4013242.htm</a:t>
            </a:r>
            <a:endParaRPr lang="pt-BR" dirty="0"/>
          </a:p>
          <a:p>
            <a:r>
              <a:rPr lang="pt-BR" dirty="0"/>
              <a:t>2)Exibir imagem com animação.</a:t>
            </a:r>
          </a:p>
          <a:p>
            <a:r>
              <a:rPr lang="pt-BR" dirty="0"/>
              <a:t>3)Criar</a:t>
            </a:r>
            <a:r>
              <a:rPr lang="pt-BR" baseline="0" dirty="0"/>
              <a:t> boxes clicáveis (linha pontilhada não deve aparecer)</a:t>
            </a: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4)Usuário clica em cada parte para alterar o conteúdo.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22 -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(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contuinuação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https://www.freepik.com/free-photo/female-employee-slumbers-workplace-office_4013242.htm</a:t>
            </a:r>
            <a:endParaRPr lang="pt-BR" dirty="0"/>
          </a:p>
          <a:p>
            <a:r>
              <a:rPr lang="pt-BR" dirty="0"/>
              <a:t>2)Exibir imagem com animação.</a:t>
            </a:r>
          </a:p>
          <a:p>
            <a:r>
              <a:rPr lang="pt-BR" dirty="0"/>
              <a:t>3)Criar</a:t>
            </a:r>
            <a:r>
              <a:rPr lang="pt-BR" baseline="0" dirty="0"/>
              <a:t> boxes clicáveis (linha pontilhada não deve aparecer)</a:t>
            </a: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4)Usuário clica em cada parte para alterar o conteúdo.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23 -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https://www.freepik.com/free-photo/doctor-holding-syringe-close-up_11156678.htm</a:t>
            </a:r>
            <a:endParaRPr lang="pt-BR" dirty="0"/>
          </a:p>
          <a:p>
            <a:r>
              <a:rPr lang="pt-BR" dirty="0"/>
              <a:t>2)Criar boxes clicáveis.</a:t>
            </a:r>
            <a:r>
              <a:rPr lang="pt-BR" baseline="0" dirty="0"/>
              <a:t> (Funcionalidade semelhante ao Google).</a:t>
            </a:r>
          </a:p>
          <a:p>
            <a:r>
              <a:rPr lang="pt-BR" baseline="0" dirty="0"/>
              <a:t>3)Usuário clica na seta dentro do box.</a:t>
            </a:r>
          </a:p>
          <a:p>
            <a:r>
              <a:rPr lang="pt-BR" baseline="0" dirty="0"/>
              <a:t>4)Box expande e surge explicação.</a:t>
            </a:r>
          </a:p>
          <a:p>
            <a:r>
              <a:rPr lang="pt-BR" baseline="0" dirty="0"/>
              <a:t>5)Criar ícone “Ampliando seus Conhecimentos”.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23 -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https://www.freepik.com/free-photo/doctor-holding-syringe-close-up_11156678.htm</a:t>
            </a: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2)Criar boxes clicáveis.</a:t>
            </a:r>
            <a:r>
              <a:rPr lang="pt-BR" baseline="0" dirty="0"/>
              <a:t> (Funcionalidade semelhante ao Google).</a:t>
            </a:r>
          </a:p>
          <a:p>
            <a:r>
              <a:rPr lang="pt-BR" baseline="0" dirty="0"/>
              <a:t>3)Usuário clica na seta dentro do box.</a:t>
            </a:r>
          </a:p>
          <a:p>
            <a:r>
              <a:rPr lang="pt-BR" baseline="0" dirty="0"/>
              <a:t>4)Box expande e surge explicação.</a:t>
            </a:r>
          </a:p>
          <a:p>
            <a:r>
              <a:rPr lang="pt-BR" baseline="0" dirty="0"/>
              <a:t>5)Criar ícone “Ampliando seus Conhecimentos”.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24 -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https://www.freepik.com/premium-photo/medicine-vaccination-healthcare-concept-flu-vaccination-insulin-health-concept_8587193.htm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animação.</a:t>
            </a:r>
          </a:p>
          <a:p>
            <a:r>
              <a:rPr lang="pt-BR" dirty="0"/>
              <a:t>3)Inserir ícones com boxes.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Tela 25 - Parte 5: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Ações de engajamento e mobilização das ações de imunização no município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negotiating-business-image-businesswomen-handshake-happy-with-work-business-woman-she-is-enjoying-with-her-workmate-handshake-gesturing-people-connection-deal-concept-vintage-effect-style-pictures_1253635.htm#page=1&amp;query=hand%20shake%20business%20handshake&amp;position=49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2)Utilizar a imagem preto e branco.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Tela 26 - Parte 5: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Ações de engajamento e mobilização das ações de imunização no município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https://www.freepik.com/free-photo/business-startup-works-digital-online-info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mation_1211514.htm#page=2&amp;query=</a:t>
            </a:r>
            <a:r>
              <a:rPr lang="pt-BR" b="0" baseline="0" dirty="0" err="1">
                <a:solidFill>
                  <a:schemeClr val="bg1"/>
                </a:solidFill>
              </a:rPr>
              <a:t>manager&amp;position</a:t>
            </a:r>
            <a:r>
              <a:rPr lang="pt-BR" b="0" baseline="0" dirty="0">
                <a:solidFill>
                  <a:schemeClr val="bg1"/>
                </a:solidFill>
              </a:rPr>
              <a:t>=34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3)Criar ícone “Atenção”.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27 -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https://www.freepik.com/free-photo/black-businessman-happy-expression_1028929.htm#page=1&amp;query=positive&amp;position=12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3)Criar ícone “Lembre-se”.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209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28 - Parte 6: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Resumindo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1)Utilizar</a:t>
            </a:r>
            <a:r>
              <a:rPr lang="pt-BR" b="0" baseline="0" dirty="0"/>
              <a:t> tela padrão “Resumindo”.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/>
              <a:t>2)Inserir botão para usuário consultar Referências Bibliográficas.</a:t>
            </a:r>
            <a:endParaRPr lang="pt-BR" b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30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05 - Parte 1: Situação Epidemiológica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https://image.freepik.com/free-photo/ecologist-taking-samples-water-with-test-tube-from-city-river-determine-level-contamination-pollution_342744-952.jpg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</a:t>
            </a:r>
          </a:p>
          <a:p>
            <a:r>
              <a:rPr lang="pt-BR" dirty="0"/>
              <a:t>3)Criar ícone</a:t>
            </a:r>
            <a:r>
              <a:rPr lang="pt-BR" baseline="0" dirty="0"/>
              <a:t> para Material de Referência.</a:t>
            </a:r>
          </a:p>
          <a:p>
            <a:r>
              <a:rPr lang="pt-BR" baseline="0" dirty="0"/>
              <a:t>4)Utilizar box.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379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28 - Parte 6: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Resumindo (continuação)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/>
              <a:t>1)Utilizar</a:t>
            </a:r>
            <a:r>
              <a:rPr lang="pt-BR" b="0" baseline="0" dirty="0"/>
              <a:t> tela padrão “Resumindo”.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/>
              <a:t>2)Inserir botão para usuário consultar Referências Bibliográficas.</a:t>
            </a:r>
            <a:endParaRPr lang="pt-BR" b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307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28 -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(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contuinuação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307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28 - Parte 4: 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Eventos adversos 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(</a:t>
            </a:r>
            <a:r>
              <a:rPr lang="pt-BR" sz="1200" b="1" spc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contuinuação</a:t>
            </a:r>
            <a:r>
              <a:rPr lang="pt-BR" sz="1200" b="1" spc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30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06 - Parte 2: Importância da vacinação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https://image.freepik.com/free-photo/patient-getting-their-vaccine_23-2148801433.jpg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2)Exibir imagem com animação.</a:t>
            </a:r>
          </a:p>
          <a:p>
            <a:r>
              <a:rPr lang="pt-BR" dirty="0"/>
              <a:t>3)Sobre a imagem acrescentar texto e botões “Sim” e “Não”.</a:t>
            </a:r>
          </a:p>
          <a:p>
            <a:r>
              <a:rPr lang="pt-BR" dirty="0"/>
              <a:t>4)Usuário marca uma das opções. Clicando em qualquer opção surge o mesmo feedback.</a:t>
            </a:r>
          </a:p>
          <a:p>
            <a:r>
              <a:rPr lang="pt-BR" dirty="0"/>
              <a:t>5)Surge box. 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24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07 - Parte 2: Importância da vacinação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https://image.freepik.com/free-photo/vial-with-vaccine_144627-5116.jpg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1)Criar infográfico com ícones.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</a:t>
            </a:r>
            <a:r>
              <a:rPr lang="pt-BR" dirty="0"/>
              <a:t>Criar ícone</a:t>
            </a:r>
            <a:r>
              <a:rPr lang="pt-BR" baseline="0" dirty="0"/>
              <a:t> para Saiba Mais.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3)Usuário clica em Saiba Mais e surge texto que está no próximo slide.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baseline="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baseline="0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24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07 - Parte 2: Importância da vacinação (continuação)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https://image.freepik.com/free-photo/vial-with-vaccine_144627-5116.jpg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1)Criar infográfico com ícones.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2)</a:t>
            </a:r>
            <a:r>
              <a:rPr lang="pt-BR" dirty="0"/>
              <a:t>Criar ícone</a:t>
            </a:r>
            <a:r>
              <a:rPr lang="pt-BR" baseline="0" dirty="0"/>
              <a:t> para Saiba Mais.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baseline="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baseline="0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91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Tela 08 - Parte 3: Estratégia</a:t>
            </a:r>
            <a:r>
              <a:rPr lang="pt-BR" b="1" baseline="0" dirty="0"/>
              <a:t> de imunização: monitoramento e avaliação</a:t>
            </a: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Web designer </a:t>
            </a:r>
            <a:endParaRPr lang="pt-BR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>
                <a:solidFill>
                  <a:schemeClr val="bg1"/>
                </a:solidFill>
              </a:rPr>
              <a:t>1)Inserir imagem http://www.blog.saude.gov.br/index.php/entenda-o-sus/50027-programa-nacional-de-imunizacoes-pni</a:t>
            </a:r>
          </a:p>
          <a:p>
            <a:r>
              <a:rPr lang="pt-BR" baseline="0" dirty="0"/>
              <a:t>2)Utilizar box.</a:t>
            </a:r>
          </a:p>
          <a:p>
            <a:r>
              <a:rPr lang="pt-BR" baseline="0" dirty="0"/>
              <a:t>3)Utilizar tela de navegação interna.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B5925-3687-4C4D-B815-6C60A342CF5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68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4C590-6E2C-4A78-B72E-2D658B688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7FF307-E43B-4CF4-8890-C8EFB9232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FF728E-8A71-4FDE-A3A4-40DBF52D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B608C8-177A-44E5-9B87-B1223458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510E2E-C31F-474E-9F77-49AB5168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85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6985-2DF7-48E7-8B02-3A1780D6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43FEB1-9C57-4267-843B-8BD1AE5C3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04EE81-85E6-49A4-8FFA-6B7C50A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065972-961B-414C-8D0C-2B7618BA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B88825-F2BA-4798-8762-930941DC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34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10897A-7836-4182-88C2-262846CCC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390F58-7F78-4615-AF52-956C20DA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FBF30-4A7E-4795-B51C-9DF6CDA8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FB975F-A29C-42FF-A844-AFB91BF8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BF9EEE-A1C0-454E-8A85-71F0C43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47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39CC0-B455-4338-B299-AF69B46A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36DEE5-DD8E-4984-8B35-D45BB205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121FC-C66E-48C8-922B-87FDE17A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0FDDD7-FA02-4AF4-A3B3-7B97339E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A4E5BA-2760-437C-8C47-CFD990CA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1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82D79-F05D-4C56-967C-5089F78D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CCFDCA-C665-4314-AFD9-47067D2DE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A77463-3749-4062-9C0C-1FF836C2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3D24A0-9288-4A81-9D1A-0A7F06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28EB6E-0F72-4183-AF9A-D9DCF0B0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10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AA0C-6EA9-4901-B3AE-F40DBBD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1224A-32C6-419E-BEFF-F914069D6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D77B08-6778-41E9-8473-4F53F4F50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9BA181-5869-453C-B89C-92699643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11A13C-9182-4AF6-A4B4-6D6811D9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8FB3B3-22CF-4FE7-A051-D1437526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06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CEBBC-FBD3-47A8-9A79-02B8B0B8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F1D11D-DFA0-425E-9CAE-7CDD7ACF0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3E97FC-D615-44DD-B551-47F62F11B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DFFBFC-2A05-4F44-BC68-814AEDB0F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E898FEE-C5EE-40F6-89F0-FFB410DE6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C66EA65-5F3A-457A-94A8-DCFC0177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20F8157-DDF6-4C51-8FBD-B513A054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8C33A5F-09F1-4BB2-9B8E-A05E8E2D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18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F3EAE-6FD6-46AD-B57A-1B36A823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D32349-B4E5-4DA3-9684-BBA20A3C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2D70A8-0CC8-4FFB-B79F-F4C20618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D3D75D-438C-4A9B-82A9-92FF3C8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27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CEEB2FC-6B3E-4604-A94F-B7D99DB0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2C0D4F-17B9-413D-8D98-C851B57B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5D8572-AB36-45F8-A35A-8DF0EB55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9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CEA5D-1C36-4687-9D7C-2667A3CD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AA670-231D-48A2-ADCC-A5B644BE7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EEC451-6F0D-4077-8621-5C21B6419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642B68-48D0-4372-B7BA-CF5FB2AD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D29AF2-611A-4D9D-8EF1-B568FE01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D3D9F7-AF53-4633-9004-ADCDF8CA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9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A4DFD-F127-4FDF-9B6E-958C24B5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D7ACF17-666A-4C7F-9FC1-B8A3DCA29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EE3FD5-FADA-4491-A8D2-126F98B6D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2A1B2C-D577-4ABD-9A00-32F9730E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26953E-C533-42C2-9F28-D1028D3E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A1E641-7CBC-4757-BEB7-8B07376D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67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58B521B-A3CB-49C7-A521-E348FA0E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01CA9-B2B1-4D18-8E07-03DFD5EF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420FC9-F592-4C95-89C1-54F191391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A281C-D743-41AC-96F4-999F3CABA529}" type="datetimeFigureOut">
              <a:rPr lang="pt-BR" smtClean="0"/>
              <a:t>05/02/2021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1C6FE8-8C4F-40FC-AE67-4EE902A2E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EEEF24-04E9-4B46-A60D-79E9689C1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C4E2B-4EA8-4BE6-8738-4563CFC976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95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QuickStyle" Target="../diagrams/quickStyle2.xml"/><Relationship Id="rId5" Type="http://schemas.microsoft.com/office/2007/relationships/hdphoto" Target="../media/hdphoto2.wdp"/><Relationship Id="rId10" Type="http://schemas.openxmlformats.org/officeDocument/2006/relationships/diagramLayout" Target="../diagrams/layout2.xml"/><Relationship Id="rId4" Type="http://schemas.openxmlformats.org/officeDocument/2006/relationships/image" Target="../media/image35.png"/><Relationship Id="rId9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3.wdp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vsms.saude.gov.br/bvs/publicacoes/manual_vigilancia_epidemiologica_eventos_vacinacao_4ed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900B5CE-CA59-4E72-8734-49B3DEB87F18}"/>
              </a:ext>
            </a:extLst>
          </p:cNvPr>
          <p:cNvSpPr/>
          <p:nvPr/>
        </p:nvSpPr>
        <p:spPr>
          <a:xfrm>
            <a:off x="6198923" y="2085907"/>
            <a:ext cx="5276193" cy="4193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692E53-F2DD-4A53-BEB7-FDF283615C71}"/>
              </a:ext>
            </a:extLst>
          </p:cNvPr>
          <p:cNvSpPr txBox="1"/>
          <p:nvPr/>
        </p:nvSpPr>
        <p:spPr>
          <a:xfrm>
            <a:off x="6198923" y="2089096"/>
            <a:ext cx="527619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Ao final da Unidade 2,  espera-se que você seja capaz de:</a:t>
            </a:r>
          </a:p>
          <a:p>
            <a:endParaRPr lang="pt-BR" sz="19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pt-BR" sz="1900" dirty="0"/>
              <a:t>Ampliar o conhecimento técnico-científico para identificar as situações e eventos de epidemia no município.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pt-BR" sz="1900" dirty="0"/>
              <a:t>Conhecer estratégias de imunização, o monitoramento e a avaliação vacinal.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pt-BR" sz="1900" dirty="0"/>
              <a:t>Ampliar o conhecimento técnico-científico sobre os eventos adversos antes e depois da campanha de vacinação.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pt-BR" sz="1900" dirty="0"/>
              <a:t>Ampliar o conhecimento técnico-científico sobre as ações de engajamento e mobilização das ações de imunização no município.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25416" y="1744394"/>
            <a:ext cx="4445390" cy="1871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chemeClr val="bg1"/>
                </a:solidFill>
              </a:rPr>
              <a:t>UNIDADE 2:  ESTRATÉGIAS DE VACINAÇÃO</a:t>
            </a:r>
          </a:p>
        </p:txBody>
      </p:sp>
    </p:spTree>
    <p:extLst>
      <p:ext uri="{BB962C8B-B14F-4D97-AF65-F5344CB8AC3E}">
        <p14:creationId xmlns:p14="http://schemas.microsoft.com/office/powerpoint/2010/main" val="3186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56591" y="955991"/>
            <a:ext cx="11098383" cy="534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1230086" y="2383971"/>
            <a:ext cx="10003972" cy="35041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863600" y="1136687"/>
            <a:ext cx="107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3 – Estratégias de imunização: monitoramento e avaliação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39802" y="1898558"/>
            <a:ext cx="264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Programa de vacinação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698171" y="2852057"/>
            <a:ext cx="5515430" cy="2703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12076" y="2867701"/>
            <a:ext cx="5287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pt-BR" sz="2000" dirty="0"/>
              <a:t>O </a:t>
            </a:r>
            <a:r>
              <a:rPr lang="pt-BR" sz="2000" b="1" dirty="0"/>
              <a:t>Programa Nacional de Imunizações (PNI) </a:t>
            </a:r>
            <a:r>
              <a:rPr lang="pt-BR" sz="2000" dirty="0"/>
              <a:t>do Brasil é uma referência internacional de política pública de saúde. O país já erradicou, por meio da vacinação, doenças de alcance mundial como a varíola e a poliomielite (paralisia infantil). A população brasileira tem acesso gratuito a todas as vacinas recomendadas pela Organização Mundial de Saúde (OMS).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8D17244-D922-4C23-B0D6-359DE433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14" y="2581750"/>
            <a:ext cx="3207153" cy="3196498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5620203" y="5932550"/>
            <a:ext cx="318207" cy="318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6061466" y="5932550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6502729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6943992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2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56591" y="955991"/>
            <a:ext cx="11098383" cy="534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1230086" y="2383971"/>
            <a:ext cx="10003972" cy="35041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863600" y="1136687"/>
            <a:ext cx="107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3 – Estratégias de imunização: monitoramento e avaliação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39802" y="1898558"/>
            <a:ext cx="264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Programa de vacinação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698171" y="2852057"/>
            <a:ext cx="5515430" cy="2703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12076" y="2965005"/>
            <a:ext cx="5287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Há mais de 100 anos foi realizada a primeira campanha de vacinação em massa feita no Brasil. Idealizada por Oswaldo Cruz, o fundador da saúde pública no país, a campanha tinha o objetivo de controlar a varíola, que então dizimava boa parte da população do Rio de Janeiro.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2538" y="2867701"/>
            <a:ext cx="1894826" cy="265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8222538" y="5211774"/>
            <a:ext cx="1894826" cy="307777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Fonte: Fiocruz</a:t>
            </a:r>
          </a:p>
        </p:txBody>
      </p:sp>
      <p:sp>
        <p:nvSpPr>
          <p:cNvPr id="15" name="Elipse 14"/>
          <p:cNvSpPr/>
          <p:nvPr/>
        </p:nvSpPr>
        <p:spPr>
          <a:xfrm>
            <a:off x="5620203" y="5932550"/>
            <a:ext cx="318207" cy="318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6061466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6502729" y="5932550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6943992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29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56591" y="955991"/>
            <a:ext cx="11098383" cy="534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1257300" y="2382543"/>
            <a:ext cx="10003972" cy="35041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863600" y="1136687"/>
            <a:ext cx="107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3 – Estratégias de imunização: monitoramento e avaliação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39802" y="1898558"/>
            <a:ext cx="264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Programa de vacinação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782592" y="2852056"/>
            <a:ext cx="5515430" cy="2703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61" y="2717749"/>
            <a:ext cx="20002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2207676" y="3736522"/>
            <a:ext cx="4969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2000" b="1" dirty="0"/>
              <a:t>Enriqueça sua aprendizagem!</a:t>
            </a:r>
          </a:p>
          <a:p>
            <a:pPr marL="0" lvl="1"/>
            <a:endParaRPr lang="pt-BR" sz="2000" b="1" dirty="0"/>
          </a:p>
          <a:p>
            <a:pPr marL="0" lvl="1"/>
            <a:r>
              <a:rPr lang="pt-BR" sz="2000" dirty="0"/>
              <a:t>Para saber mais sobre o PNI, faça a leitura do </a:t>
            </a:r>
            <a:r>
              <a:rPr lang="pt-BR" sz="2000" dirty="0" err="1"/>
              <a:t>do</a:t>
            </a:r>
            <a:r>
              <a:rPr lang="pt-BR" sz="2000" dirty="0"/>
              <a:t> material complementar : Livro 30 anos PNI disponível na página principal do AVA.</a:t>
            </a:r>
            <a:endParaRPr lang="pt-BR" sz="2000" b="1" dirty="0"/>
          </a:p>
        </p:txBody>
      </p:sp>
      <p:sp>
        <p:nvSpPr>
          <p:cNvPr id="24" name="Elipse 23"/>
          <p:cNvSpPr/>
          <p:nvPr/>
        </p:nvSpPr>
        <p:spPr>
          <a:xfrm>
            <a:off x="5620203" y="5932550"/>
            <a:ext cx="318207" cy="318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6061466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6502729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6943992" y="5932550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saibaMai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1875" y="3019967"/>
            <a:ext cx="76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2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octor holding a syringe for a vacc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1"/>
          <a:stretch/>
        </p:blipFill>
        <p:spPr bwMode="auto">
          <a:xfrm>
            <a:off x="551814" y="1032551"/>
            <a:ext cx="11167745" cy="53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79714" y="2094631"/>
            <a:ext cx="759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Sistema de Informações do Programa Nacional de Imunização (SI-PNI)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79714" y="3461754"/>
            <a:ext cx="5375365" cy="25545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b="0" i="0" dirty="0">
                <a:solidFill>
                  <a:srgbClr val="333333"/>
                </a:solidFill>
                <a:effectLst/>
              </a:rPr>
              <a:t>O objetivo fundamental do SI-PNI é possibilitar aos gestores envolvidos no programa uma avaliação dinâmica do risco quanto à ocorrência de surtos ou epidemias, a partir do registro dos </a:t>
            </a:r>
            <a:r>
              <a:rPr lang="pt-BR" sz="2000" b="0" i="0" dirty="0" err="1">
                <a:solidFill>
                  <a:srgbClr val="333333"/>
                </a:solidFill>
                <a:effectLst/>
              </a:rPr>
              <a:t>imunos</a:t>
            </a:r>
            <a:r>
              <a:rPr lang="pt-BR" sz="2000" b="0" i="0" dirty="0">
                <a:solidFill>
                  <a:srgbClr val="333333"/>
                </a:solidFill>
                <a:effectLst/>
              </a:rPr>
              <a:t> aplicados e do quantitativo populacional vacinado, que são agregados por faixa etária, em determinado período de tempo, em uma área geográfica.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838199" y="2522649"/>
            <a:ext cx="1064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Já Programa Nacional de Imunização conta com um </a:t>
            </a:r>
            <a:r>
              <a:rPr lang="pt-BR" sz="2000" b="1" dirty="0"/>
              <a:t>Sistema de Informações do Programa Nacional de Imunização (SI-PNI) </a:t>
            </a:r>
            <a:r>
              <a:rPr lang="pt-BR" sz="2000" dirty="0"/>
              <a:t>implantado em todos os municípios brasileiros e está sempre em alerta!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73240" y="3417188"/>
            <a:ext cx="4611615" cy="25545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Esse Programa fornece dados relativos à </a:t>
            </a:r>
            <a:r>
              <a:rPr lang="pt-BR" sz="2000" b="1" dirty="0"/>
              <a:t>cobertura vacinal de rotina e em campanhas, taxa de abandono e controle do envio de boletins de imunização</a:t>
            </a:r>
            <a:r>
              <a:rPr lang="pt-BR" sz="2000" dirty="0"/>
              <a:t>. Por isto, além do módulo de avaliação do PNI, este sistema dispõe de um subsistema de estoque e distribuição de imunobiológicos para fins gerenciais.</a:t>
            </a:r>
          </a:p>
        </p:txBody>
      </p:sp>
    </p:spTree>
    <p:extLst>
      <p:ext uri="{BB962C8B-B14F-4D97-AF65-F5344CB8AC3E}">
        <p14:creationId xmlns:p14="http://schemas.microsoft.com/office/powerpoint/2010/main" val="35338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859314" y="2656388"/>
            <a:ext cx="8360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Confirmação do diagnóstico da doença</a:t>
            </a:r>
          </a:p>
          <a:p>
            <a:endParaRPr lang="pt-BR" sz="2000" b="1" dirty="0"/>
          </a:p>
          <a:p>
            <a:r>
              <a:rPr lang="pt-BR" sz="2000" dirty="0"/>
              <a:t>No início da investigação, emprega-se uma definição de caso mais sensível, que </a:t>
            </a:r>
            <a:r>
              <a:rPr lang="pt-BR" sz="2000" b="1" dirty="0"/>
              <a:t>abrange casos confirmados e prováveis (e até mesmo os possíveis)</a:t>
            </a:r>
            <a:r>
              <a:rPr lang="pt-BR" sz="2000" dirty="0"/>
              <a:t>,</a:t>
            </a:r>
            <a:r>
              <a:rPr lang="pt-BR" sz="2000" b="1" dirty="0"/>
              <a:t> </a:t>
            </a:r>
            <a:r>
              <a:rPr lang="pt-BR" sz="2000" dirty="0"/>
              <a:t>a fim de facilitar a identificação, a extensão do problema e os grupos populacionais mais atingidos.</a:t>
            </a:r>
          </a:p>
          <a:p>
            <a:endParaRPr lang="pt-BR" sz="2000" dirty="0"/>
          </a:p>
          <a:p>
            <a:r>
              <a:rPr lang="pt-BR" sz="2000" dirty="0"/>
              <a:t>No Sistema de Informação de Agravo de Notificação -  </a:t>
            </a:r>
            <a:r>
              <a:rPr lang="pt-BR" sz="2000" dirty="0" err="1"/>
              <a:t>Sinan</a:t>
            </a:r>
            <a:r>
              <a:rPr lang="pt-BR" sz="2000" dirty="0"/>
              <a:t>, encontra-se a </a:t>
            </a:r>
            <a:r>
              <a:rPr lang="pt-BR" sz="2000" b="1" dirty="0"/>
              <a:t>Ficha de Investigação de Surto</a:t>
            </a:r>
            <a:r>
              <a:rPr lang="pt-BR" sz="2000" dirty="0"/>
              <a:t>. De acordo com a suspeita, um plano diagnóstico deve ser definido para orientar a coleta de material para exames laboratoriais, envolvendo, a depender da doença, amostra proveniente dos indivíduos e do ambiente.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3214181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</p:spTree>
    <p:extLst>
      <p:ext uri="{BB962C8B-B14F-4D97-AF65-F5344CB8AC3E}">
        <p14:creationId xmlns:p14="http://schemas.microsoft.com/office/powerpoint/2010/main" val="274879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Confirmação da existência de epidemia/surto</a:t>
            </a:r>
          </a:p>
          <a:p>
            <a:endParaRPr lang="pt-BR" sz="2000" b="1" dirty="0"/>
          </a:p>
          <a:p>
            <a:r>
              <a:rPr lang="pt-BR" sz="2000" dirty="0"/>
              <a:t>Envolve o diagnóstico da doença e do estado epidêmico. É importante avaliar outras circunstâncias que justificam o aumento de casos:</a:t>
            </a:r>
          </a:p>
          <a:p>
            <a:r>
              <a:rPr lang="pt-BR" sz="2000" dirty="0"/>
              <a:t>• mudanças na nomenclatura da doença;</a:t>
            </a:r>
          </a:p>
          <a:p>
            <a:pPr hangingPunct="0"/>
            <a:r>
              <a:rPr lang="pt-BR" sz="2000" dirty="0"/>
              <a:t>• alteração no conhecimento da doença que resulte no aumento da sensibilidade diagnóstica;</a:t>
            </a:r>
          </a:p>
          <a:p>
            <a:pPr hangingPunct="0"/>
            <a:r>
              <a:rPr lang="pt-BR" sz="2000" dirty="0"/>
              <a:t>• melhoria do sistema de notificação;</a:t>
            </a:r>
          </a:p>
          <a:p>
            <a:pPr hangingPunct="0"/>
            <a:r>
              <a:rPr lang="pt-BR" sz="2000" dirty="0"/>
              <a:t>• variação sazonal;</a:t>
            </a:r>
          </a:p>
          <a:p>
            <a:pPr hangingPunct="0"/>
            <a:r>
              <a:rPr lang="pt-BR" sz="2000" dirty="0"/>
              <a:t>• implantação ou implementação de programa de saúde que resulte no aumento da sensibilidade de detecção de casos.</a:t>
            </a:r>
          </a:p>
          <a:p>
            <a:endParaRPr lang="pt-BR" sz="2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b="1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3446405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</p:spTree>
    <p:extLst>
      <p:ext uri="{BB962C8B-B14F-4D97-AF65-F5344CB8AC3E}">
        <p14:creationId xmlns:p14="http://schemas.microsoft.com/office/powerpoint/2010/main" val="419551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Caracterização da epidemia</a:t>
            </a:r>
          </a:p>
          <a:p>
            <a:endParaRPr lang="pt-BR" sz="2000" b="1" dirty="0"/>
          </a:p>
          <a:p>
            <a:r>
              <a:rPr lang="pt-BR" sz="2000" dirty="0"/>
              <a:t>As informações disponíveis devem ser organizadas de forma a permitir a análise de algumas características e responder algumas questões:</a:t>
            </a:r>
          </a:p>
          <a:p>
            <a:endParaRPr lang="pt-BR" sz="2000" dirty="0"/>
          </a:p>
          <a:p>
            <a:pPr hangingPunct="0"/>
            <a:r>
              <a:rPr lang="pt-BR" sz="2000" b="1" dirty="0"/>
              <a:t>Relativas ao tempo: </a:t>
            </a:r>
            <a:r>
              <a:rPr lang="pt-BR" sz="2000" dirty="0"/>
              <a:t>qual o período de duração da epidemia e o período provável de exposição?</a:t>
            </a:r>
          </a:p>
          <a:p>
            <a:pPr hangingPunct="0"/>
            <a:r>
              <a:rPr lang="pt-BR" sz="2000" b="1" dirty="0"/>
              <a:t>Relativas ao lugar (distribuição espacial): </a:t>
            </a:r>
            <a:r>
              <a:rPr lang="pt-BR" sz="2000" dirty="0"/>
              <a:t>qual a distribuição geográfica predominante? Bairro de residência, escola, local de trabalho? Ou outra?</a:t>
            </a:r>
          </a:p>
          <a:p>
            <a:pPr hangingPunct="0"/>
            <a:r>
              <a:rPr lang="pt-BR" sz="2000" b="1" dirty="0"/>
              <a:t>Sobre os atributos das pessoas:  </a:t>
            </a:r>
            <a:r>
              <a:rPr lang="pt-BR" sz="2000" dirty="0"/>
              <a:t>quais grupos etários e sexo mais atingidos? Que outras características distinguem os indivíduos afetados?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b="1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3664115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2234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Formulação de hipóteses preliminares</a:t>
            </a:r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As hipóteses devem ser testáveis, uma vez que a avaliação se constitui em uma das etapas de uma investigação epidemiológica. </a:t>
            </a:r>
          </a:p>
          <a:p>
            <a:pPr hangingPunct="0"/>
            <a:endParaRPr lang="pt-BR" sz="2000" dirty="0"/>
          </a:p>
          <a:p>
            <a:pPr hangingPunct="0"/>
            <a:r>
              <a:rPr lang="pt-BR" sz="2000" dirty="0"/>
              <a:t>No contexto da investigação de uma epidemia, as hipóteses são formuladas com vistas a determinar a fonte de infecção, o período de exposição dos casos à fonte de infecção, o modo de transmissão, a população exposta a um maior risco e o agente etiológico.</a:t>
            </a:r>
          </a:p>
          <a:p>
            <a:pPr hangingPunct="0"/>
            <a:endParaRPr lang="pt-BR" sz="2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b="1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3933986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134059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Análises parciais</a:t>
            </a:r>
            <a:endParaRPr lang="pt-BR" sz="2000" dirty="0"/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Em cada uma das etapas da investigação e com periodicidade definida de acordo com a magnitude e gravidade do evento, deve-se proceder com a (s):</a:t>
            </a:r>
          </a:p>
          <a:p>
            <a:pPr hangingPunct="0"/>
            <a:r>
              <a:rPr lang="pt-BR" sz="2000" dirty="0"/>
              <a:t>• consolidação dos dados disponíveis, </a:t>
            </a:r>
          </a:p>
          <a:p>
            <a:pPr hangingPunct="0"/>
            <a:r>
              <a:rPr lang="pt-BR" sz="2000" dirty="0"/>
              <a:t>• análises preliminares dos dados clínicos e epidemiológicos;</a:t>
            </a:r>
          </a:p>
          <a:p>
            <a:pPr hangingPunct="0"/>
            <a:r>
              <a:rPr lang="pt-BR" sz="2000" dirty="0"/>
              <a:t>• discussão dessas análises com outros profissionais;</a:t>
            </a:r>
          </a:p>
          <a:p>
            <a:pPr hangingPunct="0"/>
            <a:r>
              <a:rPr lang="pt-BR" sz="2000" dirty="0"/>
              <a:t>• formulação de hipóteses quanto ao diagnóstico clínico, fonte de transmissão e potenciais riscos ambientais;</a:t>
            </a:r>
          </a:p>
          <a:p>
            <a:pPr hangingPunct="0"/>
            <a:r>
              <a:rPr lang="pt-BR" sz="2000" dirty="0"/>
              <a:t>• identificação de informações adicionais, necessárias para a elucidação das hipóteses levantadas, para dar continuidade à investigação.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b="1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4108154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104553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Busca ativa de casos</a:t>
            </a:r>
            <a:endParaRPr lang="pt-BR" sz="2000" dirty="0"/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Tem como objetivo reconhecer e proceder à investigação de casos similares no espaço geográfico onde houver suspeita da existência de contatos e/ou fonte de contágio ativa, cuja abrangência é mais ou menos ampla em função dos dados coletados nas etapas anteriores.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b="1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4325864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183098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iling confident businesswoman posing with arms folded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70"/>
          <a:stretch/>
        </p:blipFill>
        <p:spPr bwMode="auto">
          <a:xfrm>
            <a:off x="537029" y="1064465"/>
            <a:ext cx="11076528" cy="52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3" y="1306286"/>
            <a:ext cx="584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rgbClr val="000099"/>
                </a:solidFill>
              </a:rPr>
              <a:t>Introdução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029401" y="5336923"/>
            <a:ext cx="4584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pt-BR" sz="2000" dirty="0"/>
              <a:t>Que</a:t>
            </a:r>
            <a:r>
              <a:rPr lang="pt-BR" sz="2000" dirty="0">
                <a:ea typeface="Open Sans" panose="020B0606030504020204" pitchFamily="34" charset="0"/>
                <a:cs typeface="Open Sans" panose="020B0606030504020204" pitchFamily="34" charset="0"/>
              </a:rPr>
              <a:t> tal contextualizar todo esse cenário?</a:t>
            </a:r>
            <a:endParaRPr lang="pt-BR" sz="2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753214" y="3003189"/>
            <a:ext cx="42522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Já parou para pensar </a:t>
            </a: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quando e </a:t>
            </a: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</a:t>
            </a: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mo a </a:t>
            </a: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expressão Vigilância Epidemiológica passou a ser aplicada</a:t>
            </a: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?</a:t>
            </a:r>
          </a:p>
          <a:p>
            <a:endParaRPr lang="pt-BR" sz="2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Além disso, você saberia definir a diferença entre vacinação, imunização e </a:t>
            </a: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eventos adversos?</a:t>
            </a:r>
            <a:endParaRPr lang="pt-BR" sz="2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492373" y="1767951"/>
            <a:ext cx="4773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Quanta informação importante você viu na Unidade 1, não é mesmo? Aqui, na Unidade 2, não será diferente.</a:t>
            </a:r>
          </a:p>
        </p:txBody>
      </p:sp>
    </p:spTree>
    <p:extLst>
      <p:ext uri="{BB962C8B-B14F-4D97-AF65-F5344CB8AC3E}">
        <p14:creationId xmlns:p14="http://schemas.microsoft.com/office/powerpoint/2010/main" val="395474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Busca de dados adicionais</a:t>
            </a:r>
            <a:endParaRPr lang="pt-BR" sz="2000" dirty="0"/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É importante lembrar que, em situações epidêmicas, além das frequências simples, é necessário o cálculo de indicadores epidemiológicos (coeficientes de incidência, letalidade e mortalidade). Uma vez processados, os dados deverão ser analisados criteriosamente.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b="1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4587116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990431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/>
              <a:t>Análise final</a:t>
            </a:r>
            <a:endParaRPr lang="pt-BR" sz="2000"/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Quando necessário, pode-se conduzir uma investigação mais minuciosa de todos os casos ou de amostra representativa, visando esclarecer/fortalecer as hipóteses iniciais.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b="1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4804826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97501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Medidas de controle</a:t>
            </a:r>
            <a:endParaRPr lang="pt-BR" sz="2000" dirty="0"/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Quando se conhece a fonte de um surto/epidemia, as medidas de controle devem ser imediatamente implementadas, pois esse é o objetivo primordial da maioria das investigações epidemiológicas. As medidas podem ser direcionadas para qualquer elo da cadeia epidemiológica, quer seja o agente, fonte ou reservatórios específicos, visando a interrupção da cadeia de transmissão ou reduzir a suscetibilidade do hospedeiro.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b="1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5080592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259766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Relatório final</a:t>
            </a:r>
            <a:endParaRPr lang="pt-BR" sz="2000" dirty="0"/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Os dados da investigação deverão ser sumarizados em um relatório que contenha a descrição do evento, incluindo tabelas e gráficos e as principais conclusões e recomendações.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b="1" dirty="0"/>
              <a:t>Etapa 10</a:t>
            </a:r>
          </a:p>
          <a:p>
            <a:r>
              <a:rPr lang="pt-BR" sz="1500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5283788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134968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injecting injection vaccine vaccination medicine flu woman doc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5"/>
          <a:stretch/>
        </p:blipFill>
        <p:spPr bwMode="auto">
          <a:xfrm>
            <a:off x="493486" y="1059160"/>
            <a:ext cx="11130189" cy="53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820057" y="2610222"/>
            <a:ext cx="2982686" cy="3748980"/>
            <a:chOff x="3614057" y="2875612"/>
            <a:chExt cx="1275560" cy="391539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b="75271"/>
            <a:stretch/>
          </p:blipFill>
          <p:spPr bwMode="auto">
            <a:xfrm>
              <a:off x="3614057" y="2875612"/>
              <a:ext cx="1275560" cy="912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8633"/>
            <a:stretch/>
          </p:blipFill>
          <p:spPr bwMode="auto">
            <a:xfrm>
              <a:off x="3614057" y="3788230"/>
              <a:ext cx="1275560" cy="3002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tângulo de cantos arredondados 25"/>
          <p:cNvSpPr/>
          <p:nvPr/>
        </p:nvSpPr>
        <p:spPr>
          <a:xfrm>
            <a:off x="2859314" y="2656388"/>
            <a:ext cx="8360229" cy="3541211"/>
          </a:xfrm>
          <a:prstGeom prst="roundRect">
            <a:avLst>
              <a:gd name="adj" fmla="val 310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004456" y="2719724"/>
            <a:ext cx="80699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Divulgação</a:t>
            </a:r>
          </a:p>
          <a:p>
            <a:pPr hangingPunct="0"/>
            <a:endParaRPr lang="pt-BR" sz="2000" b="1" dirty="0"/>
          </a:p>
          <a:p>
            <a:pPr hangingPunct="0"/>
            <a:r>
              <a:rPr lang="pt-BR" sz="2000" dirty="0"/>
              <a:t>O relatório deverá ser enviado aos profissionais que prestaram assistência médica aos casos e aos participantes da investigação clínica e epidemiológica, representantes da comunidade, autoridades locais, administração central dos órgãos responsáveis pela investigação e controle do evento. Sempre que possível, quando se tratar de surto ou agravo inusitado, divulgar um resumo da investigação em boletins.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587148" y="3208704"/>
            <a:ext cx="947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Etapa 1</a:t>
            </a:r>
          </a:p>
          <a:p>
            <a:r>
              <a:rPr lang="pt-BR" sz="1500" dirty="0"/>
              <a:t>Etapa 2</a:t>
            </a:r>
          </a:p>
          <a:p>
            <a:r>
              <a:rPr lang="pt-BR" sz="1500" dirty="0"/>
              <a:t>Etapa 3</a:t>
            </a:r>
          </a:p>
          <a:p>
            <a:r>
              <a:rPr lang="pt-BR" sz="1500" dirty="0"/>
              <a:t>Etapa 4</a:t>
            </a:r>
          </a:p>
          <a:p>
            <a:r>
              <a:rPr lang="pt-BR" sz="1500" dirty="0"/>
              <a:t>Etapa 5</a:t>
            </a:r>
          </a:p>
          <a:p>
            <a:r>
              <a:rPr lang="pt-BR" sz="1500" dirty="0"/>
              <a:t>Etapa 6</a:t>
            </a:r>
          </a:p>
          <a:p>
            <a:r>
              <a:rPr lang="pt-BR" sz="1500" dirty="0"/>
              <a:t>Etapa 7</a:t>
            </a:r>
          </a:p>
          <a:p>
            <a:r>
              <a:rPr lang="pt-BR" sz="1500" dirty="0"/>
              <a:t>Etapa 8</a:t>
            </a:r>
          </a:p>
          <a:p>
            <a:r>
              <a:rPr lang="pt-BR" sz="1500" dirty="0"/>
              <a:t>Etapa 9</a:t>
            </a:r>
          </a:p>
          <a:p>
            <a:r>
              <a:rPr lang="pt-BR" sz="1500" dirty="0"/>
              <a:t>Etapa 10</a:t>
            </a:r>
          </a:p>
          <a:p>
            <a:r>
              <a:rPr lang="pt-BR" sz="1500" b="1" dirty="0"/>
              <a:t>Etapa 11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543606" y="5530526"/>
            <a:ext cx="947291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9714" y="1941949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tratando-se de uma ocorrência de epidemia ou surto, como proceder? Você deve seguir o roteiro de investigação que consiste de 11 etapas.</a:t>
            </a:r>
          </a:p>
        </p:txBody>
      </p:sp>
      <p:pic>
        <p:nvPicPr>
          <p:cNvPr id="13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6" cstate="print"/>
          <a:srcRect l="-3320" r="3320" b="37699"/>
          <a:stretch/>
        </p:blipFill>
        <p:spPr bwMode="auto">
          <a:xfrm>
            <a:off x="4499428" y="5348279"/>
            <a:ext cx="5471885" cy="77528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6186430" y="5301830"/>
            <a:ext cx="3784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Arial" pitchFamily="34" charset="0"/>
              </a:rPr>
              <a:t>Você saberá mais sobre este conteúdo consultando o </a:t>
            </a:r>
            <a:r>
              <a:rPr lang="pt-BR" b="1" dirty="0">
                <a:cs typeface="Arial" pitchFamily="34" charset="0"/>
              </a:rPr>
              <a:t>Material de Referência na página inicial do AVA. 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760686" y="6008146"/>
            <a:ext cx="1425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Material de Referência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47" b="92140" l="2273" r="97273">
                        <a14:foregroundMark x1="50000" y1="20524" x2="50000" y2="20524"/>
                        <a14:foregroundMark x1="53182" y1="30568" x2="53182" y2="30568"/>
                        <a14:foregroundMark x1="52273" y1="45415" x2="52273" y2="45415"/>
                        <a14:foregroundMark x1="41818" y1="43231" x2="41818" y2="43231"/>
                        <a14:foregroundMark x1="47273" y1="42358" x2="47273" y2="42358"/>
                        <a14:foregroundMark x1="55000" y1="41921" x2="55000" y2="41921"/>
                        <a14:foregroundMark x1="64091" y1="50655" x2="64091" y2="50655"/>
                        <a14:foregroundMark x1="57727" y1="67249" x2="57727" y2="67249"/>
                        <a14:foregroundMark x1="64545" y1="72926" x2="64545" y2="72926"/>
                        <a14:foregroundMark x1="70455" y1="58952" x2="70455" y2="58952"/>
                        <a14:foregroundMark x1="78636" y1="50218" x2="78636" y2="50218"/>
                        <a14:foregroundMark x1="84091" y1="58515" x2="84091" y2="58515"/>
                        <a14:foregroundMark x1="83182" y1="55895" x2="83182" y2="55895"/>
                        <a14:foregroundMark x1="18182" y1="57205" x2="18182" y2="57205"/>
                        <a14:foregroundMark x1="18636" y1="62009" x2="18636" y2="62009"/>
                        <a14:foregroundMark x1="61818" y1="26638" x2="61818" y2="26638"/>
                        <a14:foregroundMark x1="61364" y1="17467" x2="61364" y2="17467"/>
                        <a14:foregroundMark x1="55000" y1="11354" x2="55000" y2="11354"/>
                        <a14:foregroundMark x1="45909" y1="12227" x2="45909" y2="12227"/>
                        <a14:foregroundMark x1="40909" y1="28821" x2="40909" y2="28821"/>
                        <a14:foregroundMark x1="48182" y1="63755" x2="48182" y2="63755"/>
                        <a14:foregroundMark x1="42273" y1="51092" x2="42273" y2="51092"/>
                        <a14:foregroundMark x1="29091" y1="46288" x2="29091" y2="46288"/>
                        <a14:foregroundMark x1="34545" y1="79039" x2="34545" y2="79039"/>
                        <a14:foregroundMark x1="21364" y1="71179" x2="21364" y2="71179"/>
                        <a14:foregroundMark x1="37727" y1="62009" x2="37727" y2="62009"/>
                        <a14:foregroundMark x1="32273" y1="55895" x2="32273" y2="55895"/>
                        <a14:foregroundMark x1="55455" y1="78603" x2="55455" y2="78603"/>
                        <a14:foregroundMark x1="51818" y1="70742" x2="51818" y2="70742"/>
                        <a14:foregroundMark x1="48182" y1="70306" x2="48182" y2="70306"/>
                        <a14:foregroundMark x1="39091" y1="49782" x2="39091" y2="49782"/>
                        <a14:foregroundMark x1="33182" y1="47598" x2="33182" y2="47598"/>
                        <a14:foregroundMark x1="23182" y1="45415" x2="23182" y2="45415"/>
                        <a14:foregroundMark x1="19091" y1="44978" x2="19091" y2="44978"/>
                        <a14:foregroundMark x1="24545" y1="54148" x2="24545" y2="54148"/>
                        <a14:foregroundMark x1="25455" y1="57205" x2="25455" y2="57205"/>
                        <a14:foregroundMark x1="25000" y1="55895" x2="25000" y2="55895"/>
                        <a14:foregroundMark x1="25455" y1="60699" x2="25455" y2="60699"/>
                        <a14:foregroundMark x1="29091" y1="61135" x2="29091" y2="61135"/>
                        <a14:foregroundMark x1="32727" y1="64192" x2="32727" y2="64192"/>
                        <a14:foregroundMark x1="48182" y1="54585" x2="48182" y2="54585"/>
                        <a14:foregroundMark x1="46364" y1="53275" x2="46364" y2="53275"/>
                        <a14:foregroundMark x1="45000" y1="52838" x2="45000" y2="52838"/>
                        <a14:foregroundMark x1="44091" y1="52402" x2="44091" y2="52402"/>
                        <a14:foregroundMark x1="41818" y1="60699" x2="41818" y2="60699"/>
                        <a14:foregroundMark x1="48182" y1="60699" x2="48182" y2="60699"/>
                        <a14:foregroundMark x1="48182" y1="58515" x2="48182" y2="58515"/>
                        <a14:foregroundMark x1="35000" y1="52402" x2="47727" y2="65066"/>
                        <a14:foregroundMark x1="25000" y1="65066" x2="45455" y2="75546"/>
                        <a14:foregroundMark x1="59545" y1="51528" x2="77727" y2="65939"/>
                        <a14:foregroundMark x1="52273" y1="60699" x2="73636" y2="74672"/>
                        <a14:foregroundMark x1="43182" y1="12227" x2="62273" y2="25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13" y="5339216"/>
            <a:ext cx="786303" cy="81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979714" y="154839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2886054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7"/>
          <a:stretch/>
        </p:blipFill>
        <p:spPr bwMode="auto">
          <a:xfrm>
            <a:off x="545646" y="1072661"/>
            <a:ext cx="11163892" cy="544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4" y="1306286"/>
            <a:ext cx="616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4 – Eventos adversos </a:t>
            </a:r>
            <a:r>
              <a:rPr lang="pt-BR" sz="2400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pós campanha de vacinação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71064" y="3406232"/>
            <a:ext cx="3797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Para que uma vacina seja utilizada nos serviços de saúde, ela passa por um processo longo, desde o </a:t>
            </a:r>
            <a:r>
              <a:rPr lang="pt-BR" sz="2000" b="1" dirty="0"/>
              <a:t>desenvolvimento do produto</a:t>
            </a:r>
            <a:r>
              <a:rPr lang="pt-BR" sz="2000" dirty="0"/>
              <a:t>, os </a:t>
            </a:r>
            <a:r>
              <a:rPr lang="pt-BR" sz="2000" b="1" dirty="0"/>
              <a:t>estudos pré-clínicos e</a:t>
            </a:r>
            <a:r>
              <a:rPr lang="pt-BR" sz="2000" dirty="0"/>
              <a:t> </a:t>
            </a:r>
            <a:r>
              <a:rPr lang="pt-BR" sz="2000" b="1" dirty="0"/>
              <a:t>clínicos (fases I, II e III), até a sua aprovação e registro sanitário.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823545" y="2692791"/>
            <a:ext cx="10885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/>
              <a:t>Nessa nossa conversa, você deve estar se perguntando: qual o caminho das vacinas até a população?</a:t>
            </a:r>
            <a:endParaRPr lang="pt-BR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85"/>
          <a:stretch/>
        </p:blipFill>
        <p:spPr bwMode="auto">
          <a:xfrm>
            <a:off x="4777386" y="3248163"/>
            <a:ext cx="1250803" cy="300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r="12242"/>
          <a:stretch/>
        </p:blipFill>
        <p:spPr bwMode="auto">
          <a:xfrm>
            <a:off x="6028189" y="3232061"/>
            <a:ext cx="4919985" cy="300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9913256" y="4733581"/>
            <a:ext cx="1034917" cy="1485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871064" y="2137283"/>
            <a:ext cx="265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Roteiro de investigação</a:t>
            </a:r>
          </a:p>
        </p:txBody>
      </p:sp>
    </p:spTree>
    <p:extLst>
      <p:ext uri="{BB962C8B-B14F-4D97-AF65-F5344CB8AC3E}">
        <p14:creationId xmlns:p14="http://schemas.microsoft.com/office/powerpoint/2010/main" val="101998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05955" y="1023257"/>
            <a:ext cx="11165567" cy="52904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84" y="3438354"/>
            <a:ext cx="3715654" cy="247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502223" y="3438354"/>
            <a:ext cx="5312233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 dirty="0"/>
              <a:t>Isto se deve ao fato de que mesmo após a utilização em larga escala, é necessário que seja mantida a vigilância quanto a possíveis eventos adversos e que não puderam ser observados nas fases anteriores. Desta forma, os estudos de fase IV podem ser iniciados a partir de </a:t>
            </a:r>
            <a:r>
              <a:rPr lang="pt-BR" sz="2000" b="1" dirty="0"/>
              <a:t>sinais de </a:t>
            </a:r>
            <a:r>
              <a:rPr lang="pt-BR" sz="2000" b="1" dirty="0" err="1"/>
              <a:t>farmacovigilância</a:t>
            </a:r>
            <a:r>
              <a:rPr lang="pt-BR" sz="2000" b="1" dirty="0"/>
              <a:t> ou de sistemas de notificações </a:t>
            </a:r>
            <a:r>
              <a:rPr lang="pt-BR" sz="2000" dirty="0"/>
              <a:t>espontâneas de relatos de suspeita de evento.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75653" y="2556296"/>
            <a:ext cx="98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 partir de informações obtidas nas fases de I a III e dos dados de </a:t>
            </a:r>
            <a:r>
              <a:rPr lang="pt-BR" sz="2000" b="1" dirty="0" err="1"/>
              <a:t>farmacovigilância</a:t>
            </a:r>
            <a:r>
              <a:rPr lang="pt-BR" sz="2000" b="1" dirty="0"/>
              <a:t>, pode ser necessária à realização de estudos de fase IV.  Você sabe por quê?</a:t>
            </a:r>
          </a:p>
        </p:txBody>
      </p:sp>
      <p:sp>
        <p:nvSpPr>
          <p:cNvPr id="5" name="AutoShape 2" descr="Sinal Do Perigo, Sinal De Aviso, Sinal Da Atenção Ícone De Advertência Da  Atenção Do Perigo Ilustração Stock - Ilustração de advertência, sinal:  1205290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175653" y="1748448"/>
            <a:ext cx="2009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Estudo de fase IV</a:t>
            </a:r>
          </a:p>
        </p:txBody>
      </p:sp>
    </p:spTree>
    <p:extLst>
      <p:ext uri="{BB962C8B-B14F-4D97-AF65-F5344CB8AC3E}">
        <p14:creationId xmlns:p14="http://schemas.microsoft.com/office/powerpoint/2010/main" val="2898369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 descr="Close-up researcher holding glassware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 bwMode="auto">
          <a:xfrm>
            <a:off x="510987" y="1024633"/>
            <a:ext cx="11239053" cy="537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62167" y="2280277"/>
            <a:ext cx="50927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Certamente as vacinas pertencem a um dos grupos de produtos biológicos com excelente perfil de segurança, você concorda?</a:t>
            </a:r>
            <a:endParaRPr lang="pt-BR" dirty="0"/>
          </a:p>
        </p:txBody>
      </p:sp>
      <p:cxnSp>
        <p:nvCxnSpPr>
          <p:cNvPr id="21" name="Conector reto 20"/>
          <p:cNvCxnSpPr/>
          <p:nvPr/>
        </p:nvCxnSpPr>
        <p:spPr>
          <a:xfrm>
            <a:off x="1871016" y="4484915"/>
            <a:ext cx="418389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tângulo de cantos arredondados 21"/>
          <p:cNvSpPr/>
          <p:nvPr/>
        </p:nvSpPr>
        <p:spPr>
          <a:xfrm>
            <a:off x="1262743" y="4749312"/>
            <a:ext cx="1366791" cy="14494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2" descr="Weather Notification API Set and receive push-notifications based on  weather forecasts | Vaisal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10727" r="23350" b="15816"/>
          <a:stretch/>
        </p:blipFill>
        <p:spPr bwMode="auto">
          <a:xfrm>
            <a:off x="1472512" y="4938887"/>
            <a:ext cx="797009" cy="86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1277256" y="5787064"/>
            <a:ext cx="1465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Notificada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4009569" y="3448202"/>
            <a:ext cx="0" cy="1380423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Retângulo de cantos arredondados 31"/>
          <p:cNvSpPr/>
          <p:nvPr/>
        </p:nvSpPr>
        <p:spPr>
          <a:xfrm>
            <a:off x="3231832" y="4828625"/>
            <a:ext cx="1366791" cy="12908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4" descr="Investigation Icon #332492 - Free Icons Libra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89" y="4929184"/>
            <a:ext cx="752131" cy="75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3003109" y="5681315"/>
            <a:ext cx="175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Investigada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5295266" y="4828625"/>
            <a:ext cx="1366791" cy="12908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1983" r="6896" b="23098"/>
          <a:stretch/>
        </p:blipFill>
        <p:spPr bwMode="auto">
          <a:xfrm>
            <a:off x="5573125" y="4920593"/>
            <a:ext cx="861424" cy="87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CaixaDeTexto 38"/>
          <p:cNvSpPr txBox="1"/>
          <p:nvPr/>
        </p:nvSpPr>
        <p:spPr>
          <a:xfrm>
            <a:off x="5097223" y="5746320"/>
            <a:ext cx="181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Esclarecida</a:t>
            </a:r>
          </a:p>
        </p:txBody>
      </p:sp>
      <p:sp>
        <p:nvSpPr>
          <p:cNvPr id="43" name="Retângulo de cantos arredondados 42"/>
          <p:cNvSpPr/>
          <p:nvPr/>
        </p:nvSpPr>
        <p:spPr>
          <a:xfrm>
            <a:off x="1037771" y="3448202"/>
            <a:ext cx="5682343" cy="86177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17598" y="3448202"/>
            <a:ext cx="545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Por esta razão, a ocorrência de eventos adversos relacionados à vacinação deve ser imediatamente: </a:t>
            </a:r>
          </a:p>
        </p:txBody>
      </p:sp>
      <p:cxnSp>
        <p:nvCxnSpPr>
          <p:cNvPr id="45" name="Conector reto 44"/>
          <p:cNvCxnSpPr/>
          <p:nvPr/>
        </p:nvCxnSpPr>
        <p:spPr>
          <a:xfrm>
            <a:off x="1871016" y="4462463"/>
            <a:ext cx="0" cy="476424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6054908" y="4462463"/>
            <a:ext cx="0" cy="366162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1175653" y="1748448"/>
            <a:ext cx="315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Vacina – perfil de segurança</a:t>
            </a:r>
          </a:p>
        </p:txBody>
      </p:sp>
    </p:spTree>
    <p:extLst>
      <p:ext uri="{BB962C8B-B14F-4D97-AF65-F5344CB8AC3E}">
        <p14:creationId xmlns:p14="http://schemas.microsoft.com/office/powerpoint/2010/main" val="208436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57200" y="1036320"/>
            <a:ext cx="11277600" cy="528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79714" y="2034858"/>
            <a:ext cx="859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/>
            <a:r>
              <a:rPr lang="pt-BR" sz="2000" b="1" dirty="0">
                <a:solidFill>
                  <a:srgbClr val="000099"/>
                </a:solidFill>
              </a:rPr>
              <a:t>Sistema Nacional de Vigilância dos Eventos Adversos Pós-Vacinação – SNVEAPV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5586910" y="4458594"/>
            <a:ext cx="1630680" cy="52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Importante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945578-B865-4399-8F70-4F6DA65D1E0D}"/>
              </a:ext>
            </a:extLst>
          </p:cNvPr>
          <p:cNvSpPr txBox="1"/>
          <p:nvPr/>
        </p:nvSpPr>
        <p:spPr>
          <a:xfrm>
            <a:off x="1188720" y="2435742"/>
            <a:ext cx="8386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Em 1991, a OMS recomendou que se estabelecesse a vigilância de eventos adversos pós-vacinação (VEAPV). Mas o  que isto significou para o Brasil?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945578-B865-4399-8F70-4F6DA65D1E0D}"/>
              </a:ext>
            </a:extLst>
          </p:cNvPr>
          <p:cNvSpPr txBox="1"/>
          <p:nvPr/>
        </p:nvSpPr>
        <p:spPr>
          <a:xfrm>
            <a:off x="5510710" y="3293246"/>
            <a:ext cx="5683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Brasil, por meio do Programa Nacional de Imunizações (PNI), iniciou, em 1992, a estruturação do Sistema Nacional de Vigilância de EAPV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720" y="3316561"/>
            <a:ext cx="3992880" cy="258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24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57200" y="1036320"/>
            <a:ext cx="11277600" cy="528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79714" y="2034858"/>
            <a:ext cx="859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/>
            <a:r>
              <a:rPr lang="pt-BR" sz="2000" b="1" dirty="0">
                <a:solidFill>
                  <a:srgbClr val="000099"/>
                </a:solidFill>
              </a:rPr>
              <a:t>Sistema Nacional de Vigilância dos Eventos Adversos Pós-Vacinação – SNVEAPV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5322103" y="4917908"/>
            <a:ext cx="5872235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 dirty="0"/>
              <a:t>Os sistemas de vigilância de eventos pós-vacinação realizam a busca e a investigação de todas as possíveis reações notificadas à autoridade sanitária local.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5586910" y="4458594"/>
            <a:ext cx="1630680" cy="52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312609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hysician consulting his patient at clinic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3"/>
          <a:stretch/>
        </p:blipFill>
        <p:spPr bwMode="auto">
          <a:xfrm>
            <a:off x="567167" y="990382"/>
            <a:ext cx="11165568" cy="52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39765" y="2397071"/>
            <a:ext cx="9129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Com o passar do tempo este conceito evoluiu, tendo por principais características: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49508" y="3711631"/>
            <a:ext cx="2954195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Controle das doenças transmissíveis;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Campanha de erradicação da Malária;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Vigilância de pessoas;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Medidas individuais: isolamento, quarentena.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702449" y="3711631"/>
            <a:ext cx="3896752" cy="25545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Programa de erradicação da Varíola;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Após vacinação em massa da população;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Busca ativa;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Detecção precoce de surtos;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Bloqueio imediato da transmissão da doença.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7651462" y="3711631"/>
            <a:ext cx="3881114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Campanha de Erradicação da Varíola no Brasil – CEV;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Marco da Institucionalização das ações da VE;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Unidades de VE estaduais;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dirty="0"/>
              <a:t>CEV inspirou Fundação de Serviços de Saúde Pública (FSESP).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634239" y="2859089"/>
            <a:ext cx="984731" cy="37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1950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5165220" y="2873156"/>
            <a:ext cx="984731" cy="37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EB6E19"/>
                </a:solidFill>
                <a:latin typeface="Arial Black" pitchFamily="34" charset="0"/>
              </a:rPr>
              <a:t>1960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8506866" y="2859089"/>
            <a:ext cx="164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9E47"/>
                </a:solidFill>
                <a:latin typeface="Arial Black" pitchFamily="34" charset="0"/>
              </a:rPr>
              <a:t>1966-1973</a:t>
            </a:r>
          </a:p>
        </p:txBody>
      </p:sp>
      <p:sp>
        <p:nvSpPr>
          <p:cNvPr id="28" name="Seta entalhada para a direita 27"/>
          <p:cNvSpPr/>
          <p:nvPr/>
        </p:nvSpPr>
        <p:spPr>
          <a:xfrm>
            <a:off x="649508" y="3060001"/>
            <a:ext cx="2954195" cy="492370"/>
          </a:xfrm>
          <a:prstGeom prst="notched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entalhada para a direita 28"/>
          <p:cNvSpPr/>
          <p:nvPr/>
        </p:nvSpPr>
        <p:spPr>
          <a:xfrm>
            <a:off x="3702450" y="3063965"/>
            <a:ext cx="3896752" cy="530609"/>
          </a:xfrm>
          <a:prstGeom prst="notched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entalhada para a direita 29"/>
          <p:cNvSpPr/>
          <p:nvPr/>
        </p:nvSpPr>
        <p:spPr>
          <a:xfrm>
            <a:off x="7651461" y="3063965"/>
            <a:ext cx="3319213" cy="604913"/>
          </a:xfrm>
          <a:prstGeom prst="notchedRightArrow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reto 31"/>
          <p:cNvCxnSpPr/>
          <p:nvPr/>
        </p:nvCxnSpPr>
        <p:spPr>
          <a:xfrm>
            <a:off x="2065822" y="3439883"/>
            <a:ext cx="0" cy="27174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5650824" y="3439883"/>
            <a:ext cx="6761" cy="26961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330997" y="3496099"/>
            <a:ext cx="0" cy="1969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03351" y="1771376"/>
            <a:ext cx="10267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Originalmente, a expressão Vigilância Epidemiológica – VE significava “a observação sistemática e ativa de casos suspeitos ou confirmados de doenças transmissíveis e de seus contatos”.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4619" y="1409003"/>
            <a:ext cx="357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Bases históricas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780365" y="1076086"/>
            <a:ext cx="584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1 – Situação Epidemiológica</a:t>
            </a:r>
          </a:p>
        </p:txBody>
      </p:sp>
    </p:spTree>
    <p:extLst>
      <p:ext uri="{BB962C8B-B14F-4D97-AF65-F5344CB8AC3E}">
        <p14:creationId xmlns:p14="http://schemas.microsoft.com/office/powerpoint/2010/main" val="3629323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icrophone on grey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7829"/>
          <a:stretch/>
        </p:blipFill>
        <p:spPr bwMode="auto">
          <a:xfrm>
            <a:off x="460373" y="1021080"/>
            <a:ext cx="11270785" cy="52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de cantos arredondados 14"/>
          <p:cNvSpPr/>
          <p:nvPr/>
        </p:nvSpPr>
        <p:spPr>
          <a:xfrm>
            <a:off x="7128680" y="4668798"/>
            <a:ext cx="4724400" cy="78081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3"/>
          <a:stretch/>
        </p:blipFill>
        <p:spPr bwMode="auto">
          <a:xfrm>
            <a:off x="971004" y="3508772"/>
            <a:ext cx="5696585" cy="27736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1012208" y="1878404"/>
            <a:ext cx="663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>
                <a:solidFill>
                  <a:srgbClr val="000099"/>
                </a:solidFill>
              </a:rPr>
              <a:t>Sistema Nacional de Vigilância dos Eventos Adversos Pós-Vacinação – SNVEAPV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12208" y="2550750"/>
            <a:ext cx="6038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Diante da ocorrência destes agravos, qual deve ser a conduta a ser adotada?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79714" y="3308866"/>
            <a:ext cx="56878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Fluxograma de notificação e investigação de eventos adversos </a:t>
            </a:r>
          </a:p>
        </p:txBody>
      </p:sp>
      <p:sp>
        <p:nvSpPr>
          <p:cNvPr id="12" name="AutoShape 11" descr="O Que é Podcast e o Que Você Precisa Saber para Criar o Se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AutoShape 13" descr="O Que é Podcast e o Que Você Precisa Saber para Criar o Se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680" y="4653541"/>
            <a:ext cx="807720" cy="811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7936400" y="4912638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Para saber mais, clique no </a:t>
            </a:r>
            <a:r>
              <a:rPr lang="pt-BR" b="1" dirty="0" err="1"/>
              <a:t>podcast</a:t>
            </a:r>
            <a:r>
              <a:rPr lang="pt-BR" b="1" dirty="0"/>
              <a:t>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-2560320" y="3713887"/>
            <a:ext cx="2636521" cy="1417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Nota da DI</a:t>
            </a:r>
          </a:p>
          <a:p>
            <a:r>
              <a:rPr lang="pt-BR" sz="2000" dirty="0"/>
              <a:t>Texto do </a:t>
            </a:r>
            <a:r>
              <a:rPr lang="pt-BR" sz="2000" dirty="0" err="1"/>
              <a:t>podcast</a:t>
            </a:r>
            <a:r>
              <a:rPr lang="pt-BR" sz="2000" dirty="0"/>
              <a:t> está no próximo slide.</a:t>
            </a:r>
          </a:p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6362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66056" y="1016000"/>
            <a:ext cx="1113245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b="1" dirty="0"/>
          </a:p>
          <a:p>
            <a:endParaRPr lang="pt-BR" sz="2000" b="1" dirty="0"/>
          </a:p>
          <a:p>
            <a:r>
              <a:rPr lang="pt-BR" sz="2000" b="1" dirty="0"/>
              <a:t>Você está curioso para saber quais são as Unidades notificadoras?</a:t>
            </a:r>
          </a:p>
          <a:p>
            <a:endParaRPr lang="pt-BR" sz="2000" dirty="0"/>
          </a:p>
          <a:p>
            <a:r>
              <a:rPr lang="pt-BR" sz="2000" dirty="0"/>
              <a:t>As Unidades notificadoras são as Unidades Básicas de Saúde/salas de vacinação, Unidades de Pronto Atendimento (</a:t>
            </a:r>
            <a:r>
              <a:rPr lang="pt-BR" sz="2000" dirty="0" err="1"/>
              <a:t>UPAs</a:t>
            </a:r>
            <a:r>
              <a:rPr lang="pt-BR" sz="2000" dirty="0"/>
              <a:t>), prontos-socorros e hospitais. No entanto qualquer unidade de saúde pública ou privada deve notificar a ocorrência de um EAPV.</a:t>
            </a:r>
          </a:p>
          <a:p>
            <a:endParaRPr lang="pt-BR" sz="2000" dirty="0"/>
          </a:p>
          <a:p>
            <a:r>
              <a:rPr lang="pt-BR" sz="2000" dirty="0"/>
              <a:t>Após a identificação de um evento, a </a:t>
            </a:r>
            <a:r>
              <a:rPr lang="pt-BR" sz="2000" i="1" dirty="0"/>
              <a:t>notificação </a:t>
            </a:r>
            <a:r>
              <a:rPr lang="pt-BR" sz="2000" dirty="0"/>
              <a:t>deve ser iniciada prontamente, com o preenchimento do formulário próprio a ser encaminhado à Vigilância Epidemiológica ou à Coordenação de Imunizações local ou municipal, que o encaminhará às Coordenações Regionais e estas às Coordenações Estaduais. Nos locais com acesso à internet, a notificação deve ser realizada no sistema SIEAPV </a:t>
            </a:r>
            <a:r>
              <a:rPr lang="pt-BR" sz="2000" i="1" dirty="0"/>
              <a:t>on-line</a:t>
            </a:r>
            <a:r>
              <a:rPr lang="pt-BR" sz="2000" dirty="0"/>
              <a:t>, mediante </a:t>
            </a:r>
            <a:r>
              <a:rPr lang="pt-BR" sz="2000" i="1" dirty="0" err="1"/>
              <a:t>login</a:t>
            </a:r>
            <a:r>
              <a:rPr lang="pt-BR" sz="2000" i="1" dirty="0"/>
              <a:t> </a:t>
            </a:r>
            <a:r>
              <a:rPr lang="pt-BR" sz="2000" dirty="0"/>
              <a:t>e perfil de acesso.</a:t>
            </a:r>
          </a:p>
          <a:p>
            <a:endParaRPr lang="pt-BR" sz="2000" dirty="0"/>
          </a:p>
          <a:p>
            <a:r>
              <a:rPr lang="pt-BR" sz="2000" dirty="0"/>
              <a:t>Além disso, os dados da investigação inicial devem ser digitados no sistema de informação e atualizados sempre que novas informações forem incorporadas à investigação.</a:t>
            </a:r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8089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66056" y="1016000"/>
            <a:ext cx="111324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Você também não deve esquecer:</a:t>
            </a:r>
          </a:p>
          <a:p>
            <a:endParaRPr lang="pt-BR" sz="2000" b="1" dirty="0"/>
          </a:p>
          <a:p>
            <a:r>
              <a:rPr lang="pt-BR" sz="2000" dirty="0"/>
              <a:t>Todos os eventos adversos graves e/ou inusitados devem ser notificados imediatamente ao nível hierárquico superior, com a finalidade de alertar a vigilância e obter orientações quanto à investigação se necessário.</a:t>
            </a:r>
          </a:p>
          <a:p>
            <a:endParaRPr lang="pt-BR" sz="2000" dirty="0"/>
          </a:p>
          <a:p>
            <a:r>
              <a:rPr lang="pt-BR" sz="2000" dirty="0"/>
              <a:t>O Fluxo imediato dentro das primeiras 24 horas deve ser por meio de telefone, </a:t>
            </a:r>
            <a:r>
              <a:rPr lang="pt-BR" sz="2000" i="1" dirty="0"/>
              <a:t>e-mail</a:t>
            </a:r>
            <a:r>
              <a:rPr lang="pt-BR" sz="2000" dirty="0"/>
              <a:t>, fax.</a:t>
            </a:r>
          </a:p>
          <a:p>
            <a:endParaRPr lang="pt-BR" sz="2000" dirty="0"/>
          </a:p>
          <a:p>
            <a:r>
              <a:rPr lang="pt-BR" sz="2000" dirty="0"/>
              <a:t>O tempo máximo para se iniciar uma </a:t>
            </a:r>
            <a:r>
              <a:rPr lang="pt-BR" sz="2000" i="1" dirty="0"/>
              <a:t>investigação de campo </a:t>
            </a:r>
            <a:r>
              <a:rPr lang="pt-BR" sz="2000" dirty="0"/>
              <a:t>em tempo oportuno é de </a:t>
            </a:r>
            <a:r>
              <a:rPr lang="pt-BR" sz="2000" i="1" dirty="0"/>
              <a:t>48 horas após a notificação</a:t>
            </a:r>
            <a:r>
              <a:rPr lang="pt-BR" sz="2000" dirty="0"/>
              <a:t>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225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0" y="1001275"/>
            <a:ext cx="11105190" cy="529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012208" y="2018643"/>
            <a:ext cx="5896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Atribuições dos diferentes níveis do Sistema de Saúde</a:t>
            </a:r>
            <a:endParaRPr lang="pt-BR" sz="2000" dirty="0">
              <a:solidFill>
                <a:srgbClr val="000099"/>
              </a:solidFill>
            </a:endParaRPr>
          </a:p>
        </p:txBody>
      </p:sp>
      <p:sp>
        <p:nvSpPr>
          <p:cNvPr id="12" name="AutoShape 11" descr="O Que é Podcast e o Que Você Precisa Saber para Criar o Se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AutoShape 13" descr="O Que é Podcast e o Que Você Precisa Saber para Criar o Se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067533" y="2413979"/>
            <a:ext cx="51503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Quais as atribuições específicas de cada nível do Sistema de Saúde? Quais são os envolvidos?</a:t>
            </a:r>
          </a:p>
          <a:p>
            <a:endParaRPr lang="pt-BR" sz="2000" dirty="0"/>
          </a:p>
          <a:p>
            <a:r>
              <a:rPr lang="pt-BR" sz="2000" dirty="0"/>
              <a:t>Todos os eventos compatíveis com as definições de caso estabelecidos devem ser notificados, de acordo com o fluxo a seguir.</a:t>
            </a:r>
          </a:p>
        </p:txBody>
      </p:sp>
      <p:pic>
        <p:nvPicPr>
          <p:cNvPr id="17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6" cstate="print"/>
          <a:srcRect l="-3320" r="3320" b="37699"/>
          <a:stretch/>
        </p:blipFill>
        <p:spPr bwMode="auto">
          <a:xfrm>
            <a:off x="1012209" y="4389120"/>
            <a:ext cx="5093796" cy="1550601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2641177" y="4618896"/>
            <a:ext cx="330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Lembre-se de consultar na página inicial do AVA o </a:t>
            </a:r>
            <a:r>
              <a:rPr lang="pt-BR" sz="2000" b="1" dirty="0"/>
              <a:t>Material de Referência </a:t>
            </a:r>
            <a:r>
              <a:rPr lang="pt-BR" sz="2000" dirty="0"/>
              <a:t>e amplie seus conhecimentos!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215432" y="5511449"/>
            <a:ext cx="142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Material de Referência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47" b="92140" l="2273" r="97273">
                        <a14:foregroundMark x1="50000" y1="20524" x2="50000" y2="20524"/>
                        <a14:foregroundMark x1="53182" y1="30568" x2="53182" y2="30568"/>
                        <a14:foregroundMark x1="52273" y1="45415" x2="52273" y2="45415"/>
                        <a14:foregroundMark x1="41818" y1="43231" x2="41818" y2="43231"/>
                        <a14:foregroundMark x1="47273" y1="42358" x2="47273" y2="42358"/>
                        <a14:foregroundMark x1="55000" y1="41921" x2="55000" y2="41921"/>
                        <a14:foregroundMark x1="64091" y1="50655" x2="64091" y2="50655"/>
                        <a14:foregroundMark x1="57727" y1="67249" x2="57727" y2="67249"/>
                        <a14:foregroundMark x1="64545" y1="72926" x2="64545" y2="72926"/>
                        <a14:foregroundMark x1="70455" y1="58952" x2="70455" y2="58952"/>
                        <a14:foregroundMark x1="78636" y1="50218" x2="78636" y2="50218"/>
                        <a14:foregroundMark x1="84091" y1="58515" x2="84091" y2="58515"/>
                        <a14:foregroundMark x1="83182" y1="55895" x2="83182" y2="55895"/>
                        <a14:foregroundMark x1="18182" y1="57205" x2="18182" y2="57205"/>
                        <a14:foregroundMark x1="18636" y1="62009" x2="18636" y2="62009"/>
                        <a14:foregroundMark x1="61818" y1="26638" x2="61818" y2="26638"/>
                        <a14:foregroundMark x1="61364" y1="17467" x2="61364" y2="17467"/>
                        <a14:foregroundMark x1="55000" y1="11354" x2="55000" y2="11354"/>
                        <a14:foregroundMark x1="45909" y1="12227" x2="45909" y2="12227"/>
                        <a14:foregroundMark x1="40909" y1="28821" x2="40909" y2="28821"/>
                        <a14:foregroundMark x1="48182" y1="63755" x2="48182" y2="63755"/>
                        <a14:foregroundMark x1="42273" y1="51092" x2="42273" y2="51092"/>
                        <a14:foregroundMark x1="29091" y1="46288" x2="29091" y2="46288"/>
                        <a14:foregroundMark x1="34545" y1="79039" x2="34545" y2="79039"/>
                        <a14:foregroundMark x1="21364" y1="71179" x2="21364" y2="71179"/>
                        <a14:foregroundMark x1="37727" y1="62009" x2="37727" y2="62009"/>
                        <a14:foregroundMark x1="32273" y1="55895" x2="32273" y2="55895"/>
                        <a14:foregroundMark x1="55455" y1="78603" x2="55455" y2="78603"/>
                        <a14:foregroundMark x1="51818" y1="70742" x2="51818" y2="70742"/>
                        <a14:foregroundMark x1="48182" y1="70306" x2="48182" y2="70306"/>
                        <a14:foregroundMark x1="39091" y1="49782" x2="39091" y2="49782"/>
                        <a14:foregroundMark x1="33182" y1="47598" x2="33182" y2="47598"/>
                        <a14:foregroundMark x1="23182" y1="45415" x2="23182" y2="45415"/>
                        <a14:foregroundMark x1="19091" y1="44978" x2="19091" y2="44978"/>
                        <a14:foregroundMark x1="24545" y1="54148" x2="24545" y2="54148"/>
                        <a14:foregroundMark x1="25455" y1="57205" x2="25455" y2="57205"/>
                        <a14:foregroundMark x1="25000" y1="55895" x2="25000" y2="55895"/>
                        <a14:foregroundMark x1="25455" y1="60699" x2="25455" y2="60699"/>
                        <a14:foregroundMark x1="29091" y1="61135" x2="29091" y2="61135"/>
                        <a14:foregroundMark x1="32727" y1="64192" x2="32727" y2="64192"/>
                        <a14:foregroundMark x1="48182" y1="54585" x2="48182" y2="54585"/>
                        <a14:foregroundMark x1="46364" y1="53275" x2="46364" y2="53275"/>
                        <a14:foregroundMark x1="45000" y1="52838" x2="45000" y2="52838"/>
                        <a14:foregroundMark x1="44091" y1="52402" x2="44091" y2="52402"/>
                        <a14:foregroundMark x1="41818" y1="60699" x2="41818" y2="60699"/>
                        <a14:foregroundMark x1="48182" y1="60699" x2="48182" y2="60699"/>
                        <a14:foregroundMark x1="48182" y1="58515" x2="48182" y2="58515"/>
                        <a14:foregroundMark x1="35000" y1="52402" x2="47727" y2="65066"/>
                        <a14:foregroundMark x1="25000" y1="65066" x2="45455" y2="75546"/>
                        <a14:foregroundMark x1="59545" y1="51528" x2="77727" y2="65939"/>
                        <a14:foregroundMark x1="52273" y1="60699" x2="73636" y2="74672"/>
                        <a14:foregroundMark x1="43182" y1="12227" x2="62273" y2="25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37" y="4641383"/>
            <a:ext cx="786303" cy="81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5623560" y="1518004"/>
            <a:ext cx="7025640" cy="4780452"/>
            <a:chOff x="5623560" y="1518004"/>
            <a:chExt cx="7025640" cy="4780452"/>
          </a:xfrm>
        </p:grpSpPr>
        <p:graphicFrame>
          <p:nvGraphicFramePr>
            <p:cNvPr id="3" name="Diagrama 2"/>
            <p:cNvGraphicFramePr/>
            <p:nvPr>
              <p:extLst>
                <p:ext uri="{D42A27DB-BD31-4B8C-83A1-F6EECF244321}">
                  <p14:modId xmlns:p14="http://schemas.microsoft.com/office/powerpoint/2010/main" val="4066850267"/>
                </p:ext>
              </p:extLst>
            </p:nvPr>
          </p:nvGraphicFramePr>
          <p:xfrm>
            <a:off x="5623560" y="1518004"/>
            <a:ext cx="7025640" cy="47804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4" name="CaixaDeTexto 3"/>
            <p:cNvSpPr txBox="1"/>
            <p:nvPr/>
          </p:nvSpPr>
          <p:spPr>
            <a:xfrm>
              <a:off x="8366760" y="3060309"/>
              <a:ext cx="2042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b="1" dirty="0"/>
                <a:t>Nível regional (quando houver)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526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9" y="1051958"/>
            <a:ext cx="11411989" cy="528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8"/>
          <a:stretch/>
        </p:blipFill>
        <p:spPr bwMode="auto">
          <a:xfrm>
            <a:off x="5653018" y="3343091"/>
            <a:ext cx="5807755" cy="27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975775" y="2234206"/>
            <a:ext cx="7214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0099"/>
                </a:solidFill>
              </a:rPr>
              <a:t>Sistema Nacional de Vigilância de Eventos Adversos Pós-vacinação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086694" y="3174087"/>
            <a:ext cx="4284549" cy="25545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 que se refere aos eventos adversos ocorridos em </a:t>
            </a:r>
            <a:r>
              <a:rPr lang="pt-BR" sz="2000" b="1" dirty="0">
                <a:solidFill>
                  <a:schemeClr val="bg1"/>
                </a:solidFill>
              </a:rPr>
              <a:t>clínicas de vacinação privadas</a:t>
            </a:r>
            <a:r>
              <a:rPr lang="pt-BR" sz="2000" dirty="0">
                <a:solidFill>
                  <a:schemeClr val="bg1"/>
                </a:solidFill>
              </a:rPr>
              <a:t>, os níveis municipais e estaduais devem: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realizar a</a:t>
            </a:r>
            <a:r>
              <a:rPr lang="pt-BR" sz="2000" b="1" dirty="0">
                <a:solidFill>
                  <a:schemeClr val="bg1"/>
                </a:solidFill>
              </a:rPr>
              <a:t> notificação no </a:t>
            </a:r>
            <a:r>
              <a:rPr lang="pt-BR" sz="2000" b="1" dirty="0" err="1">
                <a:solidFill>
                  <a:schemeClr val="bg1"/>
                </a:solidFill>
              </a:rPr>
              <a:t>Notivisa</a:t>
            </a:r>
            <a:r>
              <a:rPr lang="pt-BR" sz="2000" dirty="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Clr>
                <a:schemeClr val="bg1"/>
              </a:buClr>
              <a:buFont typeface="Arial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proceder à investigação dos eventos graves, quando indicado, com a vigilância epidemiológica.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653018" y="3004810"/>
            <a:ext cx="580775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Sistema Nacional de Vigilância de Eventos Adversos Pós-vacinação</a:t>
            </a:r>
          </a:p>
        </p:txBody>
      </p:sp>
    </p:spTree>
    <p:extLst>
      <p:ext uri="{BB962C8B-B14F-4D97-AF65-F5344CB8AC3E}">
        <p14:creationId xmlns:p14="http://schemas.microsoft.com/office/powerpoint/2010/main" val="3703052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87680" y="1021080"/>
            <a:ext cx="11186160" cy="5273040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1059381" y="1858647"/>
            <a:ext cx="592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Definição de evento adverso pós-vacinação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059381" y="2447241"/>
            <a:ext cx="699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Mudando um pouco de assunto...</a:t>
            </a:r>
          </a:p>
          <a:p>
            <a:endParaRPr lang="pt-BR" sz="2000" b="1" dirty="0"/>
          </a:p>
          <a:p>
            <a:r>
              <a:rPr lang="pt-BR" sz="2000" b="1" dirty="0"/>
              <a:t>Você já sabe que “imunização” é um termo mais abrangente que “vacinação”,  não é mesmo?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40267" y="4264463"/>
            <a:ext cx="627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Agora, vamos examinar  mais detalhadamente sobre as características do </a:t>
            </a:r>
            <a:r>
              <a:rPr lang="pt-BR" sz="2000" b="1" dirty="0"/>
              <a:t>Evento adverso pós-vacinação (EAPV).</a:t>
            </a:r>
          </a:p>
        </p:txBody>
      </p:sp>
      <p:pic>
        <p:nvPicPr>
          <p:cNvPr id="3074" name="Picture 2" descr="Beautiful young female doctor looking at camera in the office. Free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58647"/>
            <a:ext cx="2865120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7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4" b="28599"/>
          <a:stretch/>
        </p:blipFill>
        <p:spPr bwMode="auto">
          <a:xfrm>
            <a:off x="553412" y="1049205"/>
            <a:ext cx="11074707" cy="532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ector reto 8"/>
          <p:cNvCxnSpPr>
            <a:stCxn id="14" idx="0"/>
          </p:cNvCxnSpPr>
          <p:nvPr/>
        </p:nvCxnSpPr>
        <p:spPr>
          <a:xfrm>
            <a:off x="3276601" y="3776644"/>
            <a:ext cx="0" cy="71718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861260" y="4461697"/>
            <a:ext cx="6179619" cy="1663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7193280" y="4461697"/>
            <a:ext cx="4251959" cy="1663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2301241" y="3776644"/>
            <a:ext cx="1950720" cy="5439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8165742" y="3822364"/>
            <a:ext cx="2118359" cy="521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059381" y="1858647"/>
            <a:ext cx="4950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261209" y="2431836"/>
            <a:ext cx="9162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Evento adverso pós-vacinação (EAPV) é qualquer ocorrência médica indesejada após a vacinação e que, não necessariamente, possui uma relação causal com o uso de uma vacina ou outro </a:t>
            </a:r>
            <a:r>
              <a:rPr lang="pt-BR" sz="2000" dirty="0" err="1"/>
              <a:t>imunobiológico</a:t>
            </a:r>
            <a:r>
              <a:rPr lang="pt-BR" sz="2000" dirty="0"/>
              <a:t> (imunoglobulinas e soros </a:t>
            </a:r>
            <a:r>
              <a:rPr lang="pt-BR" sz="2000" dirty="0" err="1"/>
              <a:t>heterólogos</a:t>
            </a:r>
            <a:r>
              <a:rPr lang="pt-BR" sz="2000" dirty="0"/>
              <a:t>). Podem ser: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301241" y="3852496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Inesperados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165742" y="3863976"/>
            <a:ext cx="211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Esperados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193280" y="4461697"/>
            <a:ext cx="4251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São</a:t>
            </a:r>
            <a:r>
              <a:rPr lang="pt-BR" sz="2000" b="1" dirty="0"/>
              <a:t> eventos relativamente triviais</a:t>
            </a:r>
            <a:r>
              <a:rPr lang="pt-BR" sz="2000" dirty="0"/>
              <a:t>, como febre, dor e edema local, ou </a:t>
            </a:r>
            <a:r>
              <a:rPr lang="pt-BR" sz="2000" b="1" dirty="0"/>
              <a:t>eventos mais graves</a:t>
            </a:r>
            <a:r>
              <a:rPr lang="pt-BR" sz="2000" dirty="0"/>
              <a:t>, como convulsões febris, episódio hipotônico-</a:t>
            </a:r>
            <a:r>
              <a:rPr lang="pt-BR" sz="2000" dirty="0" err="1"/>
              <a:t>hiporresponsivo</a:t>
            </a:r>
            <a:r>
              <a:rPr lang="pt-BR" sz="2000" dirty="0"/>
              <a:t>, anafilaxia.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06980" y="4493830"/>
            <a:ext cx="59493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São eventos decorrentes de problemas ligados à </a:t>
            </a:r>
            <a:r>
              <a:rPr lang="pt-BR" sz="2000" b="1" dirty="0"/>
              <a:t>qualidade do produto</a:t>
            </a:r>
            <a:r>
              <a:rPr lang="pt-BR" sz="2000" dirty="0"/>
              <a:t>, como por exemplo, contaminação de lotes provocando abscessos locais, ou teor indevido de </a:t>
            </a:r>
            <a:r>
              <a:rPr lang="pt-BR" sz="2000" dirty="0" err="1"/>
              <a:t>endotoxina</a:t>
            </a:r>
            <a:r>
              <a:rPr lang="pt-BR" sz="2000" dirty="0"/>
              <a:t> em certas vacinas, levando a reações febris e sintomatologia semelhante à </a:t>
            </a:r>
            <a:r>
              <a:rPr lang="pt-BR" sz="2000" dirty="0" err="1"/>
              <a:t>sépsis</a:t>
            </a:r>
            <a:r>
              <a:rPr lang="pt-BR" sz="2000" dirty="0"/>
              <a:t>.</a:t>
            </a:r>
          </a:p>
        </p:txBody>
      </p:sp>
      <p:cxnSp>
        <p:nvCxnSpPr>
          <p:cNvPr id="17" name="Conector reto 16"/>
          <p:cNvCxnSpPr>
            <a:stCxn id="15" idx="2"/>
          </p:cNvCxnSpPr>
          <p:nvPr/>
        </p:nvCxnSpPr>
        <p:spPr>
          <a:xfrm>
            <a:off x="9224922" y="4343400"/>
            <a:ext cx="0" cy="21911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00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487680" y="1021080"/>
            <a:ext cx="11186160" cy="5273040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1059381" y="1858647"/>
            <a:ext cx="797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 - associações temporais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278075" y="2366032"/>
            <a:ext cx="946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Muitos dos eventos adversos são meramente associações temporais, não se devendo à aplicação das vacinas. Se eles forem realmente causados pela vacina, são três os pontos básicos para a investigação: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278075" y="3381695"/>
            <a:ext cx="5351325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Fatores relacionados à vacina</a:t>
            </a:r>
            <a:endParaRPr lang="pt-BR" sz="2000" dirty="0"/>
          </a:p>
          <a:p>
            <a:pPr hangingPunct="0"/>
            <a:endParaRPr lang="pt-BR" sz="2000" dirty="0"/>
          </a:p>
          <a:p>
            <a:pPr hangingPunct="0"/>
            <a:r>
              <a:rPr lang="pt-BR" sz="2000" dirty="0"/>
              <a:t>Inclui o tipo (viva ou não viva), a cepa, o meio de cultura dos microrganismos, o processo de inativação ou atenuação, adjuvantes, estabilizadores ou substâncias conservadoras, o lote da vacina.</a:t>
            </a:r>
          </a:p>
        </p:txBody>
      </p:sp>
      <p:pic>
        <p:nvPicPr>
          <p:cNvPr id="6150" name="Picture 6" descr="Vaccine recipients composition on table Free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09" y="3381695"/>
            <a:ext cx="3491796" cy="23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lipse 32"/>
          <p:cNvSpPr/>
          <p:nvPr/>
        </p:nvSpPr>
        <p:spPr>
          <a:xfrm>
            <a:off x="1755673" y="5707700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2191404" y="570770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2627136" y="570770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55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487680" y="1021080"/>
            <a:ext cx="11186160" cy="5273040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1278075" y="2366032"/>
            <a:ext cx="946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Muitos dos eventos adversos são meramente associações temporais, não se devendo à aplicação das vacinas. Se eles forem realmente causados pela vacina, são três os pontos básicos para a investigação: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278075" y="3381695"/>
            <a:ext cx="5351325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Fatores relacionados aos vacinados</a:t>
            </a:r>
            <a:endParaRPr lang="pt-BR" sz="2000" dirty="0"/>
          </a:p>
          <a:p>
            <a:pPr hangingPunct="0"/>
            <a:endParaRPr lang="pt-BR" sz="2000" dirty="0"/>
          </a:p>
          <a:p>
            <a:pPr hangingPunct="0"/>
            <a:r>
              <a:rPr lang="pt-BR" sz="2000" dirty="0"/>
              <a:t>Idade, sexo, número de doses e datas das doses anteriores da vacina, eventos adversos às doses prévias, doenças concomitantes, doenças alérgicas, autoimunidade, deficiência imunológica.</a:t>
            </a:r>
          </a:p>
        </p:txBody>
      </p:sp>
      <p:pic>
        <p:nvPicPr>
          <p:cNvPr id="7170" name="Picture 2" descr="Young family with little son in park Free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0" y="3381695"/>
            <a:ext cx="3817260" cy="254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/>
          <p:cNvSpPr/>
          <p:nvPr/>
        </p:nvSpPr>
        <p:spPr>
          <a:xfrm>
            <a:off x="1596569" y="5765397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2032300" y="5765397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468032" y="5765397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059381" y="1858647"/>
            <a:ext cx="797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 - associações temporais</a:t>
            </a:r>
          </a:p>
        </p:txBody>
      </p:sp>
    </p:spTree>
    <p:extLst>
      <p:ext uri="{BB962C8B-B14F-4D97-AF65-F5344CB8AC3E}">
        <p14:creationId xmlns:p14="http://schemas.microsoft.com/office/powerpoint/2010/main" val="311562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487680" y="1021080"/>
            <a:ext cx="11186160" cy="5273040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1278075" y="2366032"/>
            <a:ext cx="946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Muitos dos eventos adversos são meramente associações temporais, não se devendo à aplicação das vacinas. Se eles forem realmente causados pela vacina, são três os pontos básicos para a investigação: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29533" y="3683602"/>
            <a:ext cx="4480562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Fatores relacionados à administração</a:t>
            </a:r>
            <a:endParaRPr lang="pt-BR" sz="2000" dirty="0"/>
          </a:p>
          <a:p>
            <a:pPr hangingPunct="0"/>
            <a:endParaRPr lang="pt-BR" sz="2000" dirty="0"/>
          </a:p>
          <a:p>
            <a:pPr hangingPunct="0"/>
            <a:r>
              <a:rPr lang="pt-BR" sz="2000" dirty="0"/>
              <a:t>Agulha e seringa, local de inoculação, via de inoculação (vacinação </a:t>
            </a:r>
            <a:r>
              <a:rPr lang="pt-BR" sz="2000" dirty="0" err="1"/>
              <a:t>intradérmica</a:t>
            </a:r>
            <a:r>
              <a:rPr lang="pt-BR" sz="2000" dirty="0"/>
              <a:t>, subcutânea ou intramuscular).</a:t>
            </a:r>
          </a:p>
        </p:txBody>
      </p:sp>
      <p:pic>
        <p:nvPicPr>
          <p:cNvPr id="8194" name="Picture 2" descr="Plastic syringe on the white background Free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3381695"/>
            <a:ext cx="3756025" cy="25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/>
          <p:cNvSpPr/>
          <p:nvPr/>
        </p:nvSpPr>
        <p:spPr>
          <a:xfrm>
            <a:off x="1596570" y="5500914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2032301" y="5500914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468033" y="5500914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059381" y="1858647"/>
            <a:ext cx="797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 - associações temporais</a:t>
            </a:r>
          </a:p>
        </p:txBody>
      </p:sp>
    </p:spTree>
    <p:extLst>
      <p:ext uri="{BB962C8B-B14F-4D97-AF65-F5344CB8AC3E}">
        <p14:creationId xmlns:p14="http://schemas.microsoft.com/office/powerpoint/2010/main" val="398849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Photo of young smiling blonde woman wears in denim shirts, sitting at the white table and touches chin, dreaming and looks happy, isolated over white background.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4" r="56426"/>
          <a:stretch/>
        </p:blipFill>
        <p:spPr bwMode="auto">
          <a:xfrm>
            <a:off x="6901132" y="1031757"/>
            <a:ext cx="4779034" cy="53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hoto of young smiling blonde woman wears in denim shirts, sitting at the white table and touches chin, dreaming and looks happy, isolated over white background.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b="11504"/>
          <a:stretch/>
        </p:blipFill>
        <p:spPr bwMode="auto">
          <a:xfrm>
            <a:off x="572396" y="1031757"/>
            <a:ext cx="7087860" cy="53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580613" y="4153990"/>
            <a:ext cx="2689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Que leitura podemos fazer desta situação?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2396" y="1776210"/>
            <a:ext cx="3288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Isso não é tudo…</a:t>
            </a:r>
          </a:p>
          <a:p>
            <a:endParaRPr lang="pt-BR" sz="2000" dirty="0"/>
          </a:p>
          <a:p>
            <a:r>
              <a:rPr lang="pt-BR" sz="2000" dirty="0"/>
              <a:t>Em 1975, o Ministério da Saúde instituiu o </a:t>
            </a:r>
            <a:r>
              <a:rPr lang="pt-BR" sz="2000" b="1" dirty="0"/>
              <a:t>Sistema Nacional de Vigilância Epidemiológica (SNVE). 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114900624"/>
              </p:ext>
            </p:extLst>
          </p:nvPr>
        </p:nvGraphicFramePr>
        <p:xfrm>
          <a:off x="5160934" y="1735917"/>
          <a:ext cx="6346704" cy="3712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572396" y="1109295"/>
            <a:ext cx="6121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Sistema Nacional de Vigilância Epidemiológica do Brasil </a:t>
            </a:r>
          </a:p>
        </p:txBody>
      </p:sp>
    </p:spTree>
    <p:extLst>
      <p:ext uri="{BB962C8B-B14F-4D97-AF65-F5344CB8AC3E}">
        <p14:creationId xmlns:p14="http://schemas.microsoft.com/office/powerpoint/2010/main" val="772443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13"/>
          <a:stretch/>
        </p:blipFill>
        <p:spPr bwMode="auto">
          <a:xfrm>
            <a:off x="545854" y="1010610"/>
            <a:ext cx="11085098" cy="52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1059381" y="1858647"/>
            <a:ext cx="796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 - risco de complicações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051570" y="2320312"/>
            <a:ext cx="946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Alguns eventos adversos merecem atenção especial: </a:t>
            </a:r>
          </a:p>
        </p:txBody>
      </p:sp>
      <p:sp>
        <p:nvSpPr>
          <p:cNvPr id="6" name="Texto explicativo em seta para cima 5"/>
          <p:cNvSpPr/>
          <p:nvPr/>
        </p:nvSpPr>
        <p:spPr>
          <a:xfrm rot="10800000">
            <a:off x="1200979" y="2798413"/>
            <a:ext cx="2595662" cy="1774499"/>
          </a:xfrm>
          <a:prstGeom prst="upArrowCallou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Texto explicativo em seta para cima 11"/>
          <p:cNvSpPr/>
          <p:nvPr/>
        </p:nvSpPr>
        <p:spPr>
          <a:xfrm rot="10800000">
            <a:off x="4769325" y="2883046"/>
            <a:ext cx="2595662" cy="1774499"/>
          </a:xfrm>
          <a:prstGeom prst="upArrowCallou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50385" y="2907718"/>
            <a:ext cx="2296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Eventos adversos por reações de hipersensibilidade.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38090" y="4152765"/>
            <a:ext cx="4049920" cy="2031325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/>
              <a:t>Podem ocorrer em pacientes com </a:t>
            </a:r>
            <a:r>
              <a:rPr lang="pt-BR" b="1" dirty="0"/>
              <a:t>deficiência imunológica primária</a:t>
            </a:r>
            <a:r>
              <a:rPr lang="pt-BR" dirty="0"/>
              <a:t>, isto é, com deficiências congênitas da imunidade, que são doenças raras, ou secundárias, decorrentes de doenças ou tratamentos que comprometem a imunidade, como leucemia, linfoma etc. </a:t>
            </a:r>
          </a:p>
        </p:txBody>
      </p:sp>
      <p:sp>
        <p:nvSpPr>
          <p:cNvPr id="2" name="Retângulo 1"/>
          <p:cNvSpPr/>
          <p:nvPr/>
        </p:nvSpPr>
        <p:spPr>
          <a:xfrm>
            <a:off x="4841141" y="2992351"/>
            <a:ext cx="2494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Eventos adversos decorrentes de depressão imunológica.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769324" y="4166253"/>
            <a:ext cx="2949131" cy="1200329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/>
              <a:t>Estão ligados às </a:t>
            </a:r>
            <a:r>
              <a:rPr lang="pt-BR" b="1" dirty="0"/>
              <a:t>chamadas reações de hipersensibilidade</a:t>
            </a:r>
            <a:r>
              <a:rPr lang="pt-BR" dirty="0"/>
              <a:t>, descritas por </a:t>
            </a:r>
            <a:r>
              <a:rPr lang="pt-BR" dirty="0" err="1"/>
              <a:t>Gell</a:t>
            </a:r>
            <a:r>
              <a:rPr lang="pt-BR" dirty="0"/>
              <a:t> e </a:t>
            </a:r>
            <a:r>
              <a:rPr lang="pt-BR" dirty="0" err="1"/>
              <a:t>Coombs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7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emale employee slumbers at workplace in office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r="6923" b="31130"/>
          <a:stretch/>
        </p:blipFill>
        <p:spPr bwMode="auto">
          <a:xfrm>
            <a:off x="563881" y="1066800"/>
            <a:ext cx="110642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1059381" y="1858647"/>
            <a:ext cx="715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 – outros eventos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059381" y="2506615"/>
            <a:ext cx="506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Quer exemplos de outros eventos adversos?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1059381" y="3792065"/>
            <a:ext cx="2171499" cy="46234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Fatores genéticos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059381" y="4487456"/>
            <a:ext cx="2171499" cy="46234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Idiossincrásicos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369670" y="3418293"/>
            <a:ext cx="3741219" cy="206266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pt-BR" sz="2000" dirty="0">
                <a:solidFill>
                  <a:schemeClr val="tx1"/>
                </a:solidFill>
              </a:rPr>
              <a:t>A </a:t>
            </a:r>
            <a:r>
              <a:rPr lang="pt-BR" sz="2000" b="1" dirty="0">
                <a:solidFill>
                  <a:schemeClr val="tx1"/>
                </a:solidFill>
              </a:rPr>
              <a:t>narcolepsia </a:t>
            </a:r>
            <a:r>
              <a:rPr lang="pt-BR" sz="2000" dirty="0">
                <a:solidFill>
                  <a:schemeClr val="tx1"/>
                </a:solidFill>
              </a:rPr>
              <a:t>relacionada à vacina influenza tendo como adjuvante </a:t>
            </a:r>
            <a:r>
              <a:rPr lang="pt-BR" sz="2000" dirty="0" err="1">
                <a:solidFill>
                  <a:schemeClr val="tx1"/>
                </a:solidFill>
              </a:rPr>
              <a:t>esqualeno</a:t>
            </a:r>
            <a:r>
              <a:rPr lang="pt-BR" sz="2000" dirty="0">
                <a:solidFill>
                  <a:schemeClr val="tx1"/>
                </a:solidFill>
              </a:rPr>
              <a:t> e </a:t>
            </a:r>
            <a:r>
              <a:rPr lang="pt-BR" sz="2000" dirty="0" err="1">
                <a:solidFill>
                  <a:schemeClr val="tx1"/>
                </a:solidFill>
              </a:rPr>
              <a:t>alfatocoferol</a:t>
            </a:r>
            <a:r>
              <a:rPr lang="pt-BR" sz="2000" dirty="0">
                <a:solidFill>
                  <a:schemeClr val="tx1"/>
                </a:solidFill>
              </a:rPr>
              <a:t>, observada apenas em determinadas populações.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59381" y="3888300"/>
            <a:ext cx="2171499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emale employee slumbers at workplace in office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r="6923" b="31130"/>
          <a:stretch/>
        </p:blipFill>
        <p:spPr bwMode="auto">
          <a:xfrm>
            <a:off x="563881" y="1066800"/>
            <a:ext cx="110642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1059381" y="1858647"/>
            <a:ext cx="715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Evento adverso pós-vacinação (EAPV) – outros eventos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059381" y="2506615"/>
            <a:ext cx="506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Quer exemplos de outros eventos adversos?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1059381" y="3792065"/>
            <a:ext cx="2171499" cy="46234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Fatores genéticos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059381" y="4487456"/>
            <a:ext cx="2171499" cy="46234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Idiossincrásicos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774485" y="3418293"/>
            <a:ext cx="3741219" cy="206266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tx1"/>
                </a:solidFill>
              </a:rPr>
              <a:t>Dependentes de fatores da própria pessoa e desconhecidos, como a doença </a:t>
            </a:r>
            <a:r>
              <a:rPr lang="pt-BR" sz="2000" dirty="0" err="1">
                <a:solidFill>
                  <a:schemeClr val="tx1"/>
                </a:solidFill>
              </a:rPr>
              <a:t>viscerotrópica</a:t>
            </a:r>
            <a:r>
              <a:rPr lang="pt-BR" sz="2000" dirty="0">
                <a:solidFill>
                  <a:schemeClr val="tx1"/>
                </a:solidFill>
              </a:rPr>
              <a:t> após a vacina febre amarela.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59381" y="4583691"/>
            <a:ext cx="2171499" cy="26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22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 b="31546"/>
          <a:stretch/>
        </p:blipFill>
        <p:spPr bwMode="auto">
          <a:xfrm>
            <a:off x="554354" y="1086402"/>
            <a:ext cx="11119485" cy="523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059381" y="1858647"/>
            <a:ext cx="218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/>
            <a:r>
              <a:rPr lang="pt-BR" sz="2000" b="1" dirty="0">
                <a:solidFill>
                  <a:srgbClr val="000099"/>
                </a:solidFill>
              </a:rPr>
              <a:t>Falha de vacinação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203960" y="2669115"/>
            <a:ext cx="621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Por que as vacinas falham? Quais sã as principais causas?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203960" y="3105757"/>
            <a:ext cx="6561182" cy="22467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pt-BR" sz="2000" dirty="0"/>
              <a:t>Bem várias definições têm sido utilizadas em diferentes situações, tais como em notificações às autoridades reguladoras, em estudos epidemiológicos ou de acordo com a finalidade – eliminação ou prevenção de doenças ou respostas imunológica. Alguns termos como falha de proteção adequada, falha na eficácia da vacina têm sido usados. 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1203960" y="2258757"/>
            <a:ext cx="6561182" cy="4234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Perguntas e respostas frequentes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03959" y="2691170"/>
            <a:ext cx="6561183" cy="39186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203960" y="5332098"/>
            <a:ext cx="6086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A falha de vacinação pode ser definida baseada em critérios clínicos ou imunológicos?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203960" y="5411675"/>
            <a:ext cx="6561182" cy="70595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42" y="5569797"/>
            <a:ext cx="242175" cy="23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86" y="2782327"/>
            <a:ext cx="2286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7" cstate="print"/>
          <a:srcRect l="25585" t="24505" r="3320" b="11787"/>
          <a:stretch/>
        </p:blipFill>
        <p:spPr bwMode="auto">
          <a:xfrm>
            <a:off x="8168640" y="2947693"/>
            <a:ext cx="3297646" cy="246398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8168640" y="3180592"/>
            <a:ext cx="3297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2000" dirty="0"/>
              <a:t>Para saber mais sobre as</a:t>
            </a:r>
            <a:r>
              <a:rPr lang="pt-BR" sz="2000" b="1" dirty="0"/>
              <a:t> Falhas na vacinação</a:t>
            </a:r>
            <a:r>
              <a:rPr lang="pt-BR" sz="2000" dirty="0"/>
              <a:t>, consulte na página inicial do AVA, o </a:t>
            </a:r>
            <a:r>
              <a:rPr lang="pt-BR" sz="2000" b="1" dirty="0"/>
              <a:t>Material de Referência</a:t>
            </a:r>
            <a:r>
              <a:rPr lang="pt-BR" sz="2000" dirty="0"/>
              <a:t>. Ele possui todas as informações necessárias para enriquecer sua aprendizagem.</a:t>
            </a:r>
          </a:p>
        </p:txBody>
      </p:sp>
      <p:pic>
        <p:nvPicPr>
          <p:cNvPr id="18" name="Picture 4" descr="Y:\CURSOS NEAD - SESMG\2012\ALEITAMENTO MATERNO\2. PRODUCAO MATERIAIS DIDATICOS\9. PRODUCAO WEB DESIGNER\2. PERSONAGENS_ICONES\ampliand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8640" y="2498863"/>
            <a:ext cx="762000" cy="742950"/>
          </a:xfrm>
          <a:prstGeom prst="rect">
            <a:avLst/>
          </a:prstGeom>
          <a:noFill/>
        </p:spPr>
      </p:pic>
      <p:sp>
        <p:nvSpPr>
          <p:cNvPr id="21" name="Retângulo 20"/>
          <p:cNvSpPr/>
          <p:nvPr/>
        </p:nvSpPr>
        <p:spPr>
          <a:xfrm>
            <a:off x="8930640" y="2498863"/>
            <a:ext cx="2535646" cy="74295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000" b="1" dirty="0"/>
              <a:t>Ampliando seus Conhecimentos</a:t>
            </a:r>
          </a:p>
        </p:txBody>
      </p:sp>
    </p:spTree>
    <p:extLst>
      <p:ext uri="{BB962C8B-B14F-4D97-AF65-F5344CB8AC3E}">
        <p14:creationId xmlns:p14="http://schemas.microsoft.com/office/powerpoint/2010/main" val="3918221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 b="31546"/>
          <a:stretch/>
        </p:blipFill>
        <p:spPr bwMode="auto">
          <a:xfrm>
            <a:off x="554354" y="1086402"/>
            <a:ext cx="11119485" cy="523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168518" y="3874947"/>
            <a:ext cx="6538568" cy="193899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pt-BR" sz="2000" dirty="0"/>
              <a:t>Sim, a falha de vacinação pode ser definida baseada em critérios clínicos ou imunológicos que correlacionam ou substituem os marcadores de proteção de uma doença </a:t>
            </a:r>
            <a:r>
              <a:rPr lang="pt-BR" sz="2000" dirty="0" err="1"/>
              <a:t>imunoprevenível</a:t>
            </a:r>
            <a:r>
              <a:rPr lang="pt-BR" sz="2000" dirty="0"/>
              <a:t>: falha primária (falha na </a:t>
            </a:r>
            <a:r>
              <a:rPr lang="pt-BR" sz="2000" dirty="0" err="1"/>
              <a:t>soroconversão</a:t>
            </a:r>
            <a:r>
              <a:rPr lang="pt-BR" sz="2000" dirty="0"/>
              <a:t> ou </a:t>
            </a:r>
            <a:r>
              <a:rPr lang="pt-BR" sz="2000" dirty="0" err="1"/>
              <a:t>soroproteção</a:t>
            </a:r>
            <a:r>
              <a:rPr lang="pt-BR" sz="2000" dirty="0"/>
              <a:t>) e necessita ser diferenciada de falha secundária (imunodepressão).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59381" y="1858647"/>
            <a:ext cx="218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/>
            <a:r>
              <a:rPr lang="pt-BR" sz="2000" b="1" dirty="0">
                <a:solidFill>
                  <a:srgbClr val="000099"/>
                </a:solidFill>
              </a:rPr>
              <a:t>Falha de vacinação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203960" y="2669115"/>
            <a:ext cx="621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Por que as vacinas falham? Quais sã as principais causas?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1203960" y="2258757"/>
            <a:ext cx="6503126" cy="4234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Perguntas e respostas frequentes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03960" y="2691170"/>
            <a:ext cx="6503126" cy="39186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168518" y="3089420"/>
            <a:ext cx="6086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A falha de vacinação pode ser definida baseada em critérios clínicos ou imunológicos?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168517" y="3168997"/>
            <a:ext cx="6495537" cy="70595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2770858"/>
            <a:ext cx="242175" cy="23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20" y="3338588"/>
            <a:ext cx="2286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7" cstate="print"/>
          <a:srcRect l="25585" t="24505" r="3320" b="11787"/>
          <a:stretch/>
        </p:blipFill>
        <p:spPr bwMode="auto">
          <a:xfrm>
            <a:off x="8168640" y="2947693"/>
            <a:ext cx="3297646" cy="246398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8168640" y="3210170"/>
            <a:ext cx="3297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2000" dirty="0"/>
              <a:t>Para saber mais sobre as</a:t>
            </a:r>
            <a:r>
              <a:rPr lang="pt-BR" sz="2000" b="1" dirty="0"/>
              <a:t> Falhas na vacinação</a:t>
            </a:r>
            <a:r>
              <a:rPr lang="pt-BR" sz="2000" dirty="0"/>
              <a:t>, consulte na página inicial do AVA, o </a:t>
            </a:r>
            <a:r>
              <a:rPr lang="pt-BR" sz="2000" b="1" dirty="0"/>
              <a:t>Material de Referência</a:t>
            </a:r>
            <a:r>
              <a:rPr lang="pt-BR" sz="2000" dirty="0"/>
              <a:t>. Ele possui todas as informações necessárias para enriquecer sua aprendizagem.</a:t>
            </a:r>
          </a:p>
        </p:txBody>
      </p:sp>
      <p:pic>
        <p:nvPicPr>
          <p:cNvPr id="18" name="Picture 4" descr="Y:\CURSOS NEAD - SESMG\2012\ALEITAMENTO MATERNO\2. PRODUCAO MATERIAIS DIDATICOS\9. PRODUCAO WEB DESIGNER\2. PERSONAGENS_ICONES\ampliand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8640" y="2498863"/>
            <a:ext cx="762000" cy="742950"/>
          </a:xfrm>
          <a:prstGeom prst="rect">
            <a:avLst/>
          </a:prstGeom>
          <a:noFill/>
        </p:spPr>
      </p:pic>
      <p:sp>
        <p:nvSpPr>
          <p:cNvPr id="21" name="Retângulo 20"/>
          <p:cNvSpPr/>
          <p:nvPr/>
        </p:nvSpPr>
        <p:spPr>
          <a:xfrm>
            <a:off x="8930640" y="2498863"/>
            <a:ext cx="2535646" cy="74295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000" b="1" dirty="0"/>
              <a:t>Ampliando seus Conhecimentos</a:t>
            </a:r>
          </a:p>
        </p:txBody>
      </p:sp>
    </p:spTree>
    <p:extLst>
      <p:ext uri="{BB962C8B-B14F-4D97-AF65-F5344CB8AC3E}">
        <p14:creationId xmlns:p14="http://schemas.microsoft.com/office/powerpoint/2010/main" val="981027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4" b="12023"/>
          <a:stretch/>
        </p:blipFill>
        <p:spPr bwMode="auto">
          <a:xfrm>
            <a:off x="531405" y="1039557"/>
            <a:ext cx="11080297" cy="528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8745" y="3519797"/>
            <a:ext cx="4020619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hangingPunct="0"/>
            <a:r>
              <a:rPr lang="pt-BR" sz="2000" dirty="0"/>
              <a:t>Atitudes ou procedimentos não cumpridos conforme estabelecidos nas normas, por si só ou em conjunto, podem causar redução ou falta do efeito esperado e eventos adversos graves e até fatais.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069905" y="2058702"/>
            <a:ext cx="293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Assim os fatores que caracterizam os erros de imunização são: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59381" y="1858647"/>
            <a:ext cx="2318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/>
            <a:r>
              <a:rPr lang="pt-BR" sz="2000" b="1" dirty="0">
                <a:solidFill>
                  <a:srgbClr val="000099"/>
                </a:solidFill>
              </a:rPr>
              <a:t>Erros de imunização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68745" y="2781778"/>
            <a:ext cx="400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 mesma lógica se aplica aos erros de imunização. Quer saber mais?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53" y="2938604"/>
            <a:ext cx="1010626" cy="102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88" y="3980004"/>
            <a:ext cx="1019691" cy="101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 bwMode="auto">
          <a:xfrm>
            <a:off x="6917070" y="5039909"/>
            <a:ext cx="997031" cy="99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de cantos arredondados 19"/>
          <p:cNvSpPr/>
          <p:nvPr/>
        </p:nvSpPr>
        <p:spPr>
          <a:xfrm>
            <a:off x="7966379" y="5313412"/>
            <a:ext cx="3035413" cy="4750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929346" y="5368750"/>
            <a:ext cx="317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Manuseio e administração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7929345" y="4312238"/>
            <a:ext cx="3035413" cy="4750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7947860" y="3253327"/>
            <a:ext cx="3035413" cy="4750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966379" y="3289530"/>
            <a:ext cx="2998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Produção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966378" y="4349730"/>
            <a:ext cx="2998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Rede de frio</a:t>
            </a:r>
          </a:p>
        </p:txBody>
      </p:sp>
    </p:spTree>
    <p:extLst>
      <p:ext uri="{BB962C8B-B14F-4D97-AF65-F5344CB8AC3E}">
        <p14:creationId xmlns:p14="http://schemas.microsoft.com/office/powerpoint/2010/main" val="1621855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artnership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9633" r="5238" b="15253"/>
          <a:stretch/>
        </p:blipFill>
        <p:spPr bwMode="auto">
          <a:xfrm>
            <a:off x="472440" y="1021080"/>
            <a:ext cx="11141891" cy="53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3" y="1321526"/>
            <a:ext cx="10573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5 – Ações de engajamento e mobilização das ações de imunização no município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79714" y="2084691"/>
            <a:ext cx="2114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Política pública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199120" y="3476361"/>
            <a:ext cx="3354251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Estas ações devem ser pactuadas na Comissão </a:t>
            </a:r>
            <a:r>
              <a:rPr lang="pt-BR" sz="2000" dirty="0" err="1"/>
              <a:t>Intergestores</a:t>
            </a:r>
            <a:r>
              <a:rPr lang="pt-BR" sz="2000" dirty="0"/>
              <a:t> Tripartite (CIT) e na Comissão </a:t>
            </a:r>
            <a:r>
              <a:rPr lang="pt-BR" sz="2000" dirty="0" err="1"/>
              <a:t>Intergestores</a:t>
            </a:r>
            <a:r>
              <a:rPr lang="pt-BR" sz="2000" dirty="0"/>
              <a:t> </a:t>
            </a:r>
            <a:r>
              <a:rPr lang="pt-BR" sz="2000" dirty="0" err="1"/>
              <a:t>Bipartite</a:t>
            </a:r>
            <a:r>
              <a:rPr lang="pt-BR" sz="2000" dirty="0"/>
              <a:t> (CIB), tendo por base a regionalização, a rede de serviços e as tecnologias disponíveis. </a:t>
            </a:r>
          </a:p>
        </p:txBody>
      </p:sp>
      <p:sp>
        <p:nvSpPr>
          <p:cNvPr id="3" name="Retângulo 2"/>
          <p:cNvSpPr/>
          <p:nvPr/>
        </p:nvSpPr>
        <p:spPr>
          <a:xfrm>
            <a:off x="582750" y="2794457"/>
            <a:ext cx="10908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A vacinação é uma das medidas de política pública na área da saúde mais importantes, não é mesmo?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80870" y="3674481"/>
            <a:ext cx="348633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Por isto a gestão das ações é compartilhada pela União, pelos Estados, pelos Municípios e pelo Distrito Federal.</a:t>
            </a:r>
          </a:p>
        </p:txBody>
      </p:sp>
    </p:spTree>
    <p:extLst>
      <p:ext uri="{BB962C8B-B14F-4D97-AF65-F5344CB8AC3E}">
        <p14:creationId xmlns:p14="http://schemas.microsoft.com/office/powerpoint/2010/main" val="3628198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Business startup works on the digital online infomation.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59"/>
          <a:stretch/>
        </p:blipFill>
        <p:spPr bwMode="auto">
          <a:xfrm>
            <a:off x="510721" y="1013471"/>
            <a:ext cx="11216822" cy="52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979714" y="2084691"/>
            <a:ext cx="498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0099"/>
                </a:solidFill>
              </a:rPr>
              <a:t>Responsabilidade da esfera municipal</a:t>
            </a:r>
          </a:p>
        </p:txBody>
      </p:sp>
      <p:sp>
        <p:nvSpPr>
          <p:cNvPr id="5" name="Retângulo 4"/>
          <p:cNvSpPr/>
          <p:nvPr/>
        </p:nvSpPr>
        <p:spPr>
          <a:xfrm>
            <a:off x="979714" y="2599280"/>
            <a:ext cx="92093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pt-BR" sz="2000" b="1" dirty="0">
                <a:solidFill>
                  <a:schemeClr val="bg1"/>
                </a:solidFill>
              </a:rPr>
              <a:t>Saiba que a vacinação, ao lado das demais ações de vigilância epidemiológica, vem ao longo do tempo perdendo o caráter verticalizado e se incorporando ao conjunto de ações da atenção primária em saúde.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979714" y="3918857"/>
            <a:ext cx="5493657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dirty="0"/>
              <a:t>Assim as campanhas, as intensificações, as operações de bloqueio e as atividades extramuros são operacionalizadas pela equipe da atenção primária, com apoio dos níveis distrital, regional, estadual e federal, sendo fundamental o fortalecimento da esfera municipal.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6706944" y="4072746"/>
            <a:ext cx="4541223" cy="16312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pic>
        <p:nvPicPr>
          <p:cNvPr id="21" name="Picture 2" descr="Y:\CURSOS NEAD - SESMG\2012\ALEITAMENTO MATERNO\2. PRODUCAO MATERIAIS DIDATICOS\9. PRODUCAO WEB DESIGNER\2. PERSONAGENS_ICONES\atenca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1192" y="4468992"/>
            <a:ext cx="762000" cy="742950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7533192" y="4072745"/>
            <a:ext cx="36718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Consulte na página inicial do AVA o </a:t>
            </a:r>
            <a:r>
              <a:rPr lang="pt-BR" sz="2000" b="1" dirty="0"/>
              <a:t>Material de Referência. </a:t>
            </a:r>
            <a:r>
              <a:rPr lang="pt-BR" sz="2000" dirty="0"/>
              <a:t>Você encontrará  as diretrizes e responsabilidades das esferas nacional, estadual e municipal.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-2367280" y="3460649"/>
            <a:ext cx="2539999" cy="1379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DÚVIDA DA DI</a:t>
            </a:r>
          </a:p>
          <a:p>
            <a:pPr algn="ctr"/>
            <a:r>
              <a:rPr lang="pt-BR" dirty="0"/>
              <a:t>Gentileza acrescentar conteúdo.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82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7"/>
          <a:stretch/>
        </p:blipFill>
        <p:spPr bwMode="auto">
          <a:xfrm>
            <a:off x="545645" y="989244"/>
            <a:ext cx="11181897" cy="532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5" cstate="print"/>
          <a:srcRect l="25585" t="24505" r="3320" b="11787"/>
          <a:stretch/>
        </p:blipFill>
        <p:spPr bwMode="auto">
          <a:xfrm>
            <a:off x="7765143" y="2033581"/>
            <a:ext cx="3701143" cy="3771995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545645" y="4398548"/>
            <a:ext cx="5800390" cy="16312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000" dirty="0"/>
              <a:t>Você pode concluir que as práticas inadequadas de imunização podem resultar em danos para o produtor do </a:t>
            </a:r>
            <a:r>
              <a:rPr lang="pt-BR" sz="2000" dirty="0" err="1"/>
              <a:t>imunobiológico</a:t>
            </a:r>
            <a:r>
              <a:rPr lang="pt-BR" sz="2000" dirty="0"/>
              <a:t>, para a instituição que os adquire e distribui, para o profissional que manipula e administra, bem como para as pessoas que a recebe?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41158" y="121231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6 – </a:t>
            </a:r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Encerramento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7787641" y="1610101"/>
            <a:ext cx="761999" cy="7112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7765143" y="2327702"/>
            <a:ext cx="37011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cs typeface="Arial" pitchFamily="34" charset="0"/>
              </a:rPr>
              <a:t>Acesse a página inicial do AVA e encontre materiais e atividades que complementarão o conteúdo visto nesta Unidade, são eles:</a:t>
            </a:r>
          </a:p>
          <a:p>
            <a:endParaRPr lang="pt-BR" sz="2000" dirty="0"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000" dirty="0">
                <a:cs typeface="Arial" pitchFamily="34" charset="0"/>
              </a:rPr>
              <a:t> Material de Referência;</a:t>
            </a:r>
          </a:p>
          <a:p>
            <a:pPr>
              <a:buFont typeface="Arial" pitchFamily="34" charset="0"/>
              <a:buChar char="•"/>
            </a:pPr>
            <a:r>
              <a:rPr lang="pt-BR" sz="2000" dirty="0" err="1">
                <a:cs typeface="Arial" pitchFamily="34" charset="0"/>
              </a:rPr>
              <a:t>Teleaula</a:t>
            </a:r>
            <a:r>
              <a:rPr lang="pt-BR" sz="2000" dirty="0">
                <a:cs typeface="Arial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pt-BR" sz="2000" dirty="0">
                <a:cs typeface="Arial" pitchFamily="34" charset="0"/>
              </a:rPr>
              <a:t>Leitura complementar;</a:t>
            </a:r>
          </a:p>
          <a:p>
            <a:pPr>
              <a:buFont typeface="Arial" pitchFamily="34" charset="0"/>
              <a:buChar char="•"/>
            </a:pPr>
            <a:r>
              <a:rPr lang="pt-BR" sz="2000" dirty="0">
                <a:cs typeface="Arial" pitchFamily="34" charset="0"/>
              </a:rPr>
              <a:t> </a:t>
            </a:r>
            <a:r>
              <a:rPr lang="pt-BR" sz="2000" dirty="0"/>
              <a:t>Interação com a comunidade virtual de aprendizagem </a:t>
            </a:r>
            <a:r>
              <a:rPr lang="pt-BR" sz="2000" dirty="0">
                <a:cs typeface="Arial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pt-BR" sz="2000" dirty="0">
                <a:cs typeface="Arial" pitchFamily="34" charset="0"/>
              </a:rPr>
              <a:t> Atividade Avaliativa.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8549640" y="1610101"/>
            <a:ext cx="2916646" cy="65894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Lembre-se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62" y="1701023"/>
            <a:ext cx="410956" cy="56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728525" y="2719249"/>
            <a:ext cx="2717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99"/>
                </a:solidFill>
              </a:rPr>
              <a:t>Finalizamos a Unidade 2! </a:t>
            </a:r>
            <a:endParaRPr lang="pt-BR" sz="2000" b="1" dirty="0">
              <a:solidFill>
                <a:srgbClr val="000099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004445" y="3328313"/>
            <a:ext cx="2441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99"/>
                </a:solidFill>
              </a:rPr>
              <a:t>Aprendemos muito não é mesmo? </a:t>
            </a:r>
            <a:endParaRPr lang="pt-BR" sz="20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78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4" y="1306286"/>
            <a:ext cx="4865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RESUMINDO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3543" y="1767951"/>
            <a:ext cx="2699657" cy="48013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1 - Situação Epidemiológica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Você viu que:</a:t>
            </a:r>
          </a:p>
          <a:p>
            <a:endParaRPr lang="pt-BR" dirty="0"/>
          </a:p>
          <a:p>
            <a:r>
              <a:rPr lang="pt-BR" dirty="0"/>
              <a:t>A vigilância epidemiológica constitui-se em importante instrumento para o planejamento, a organização e a operacionalização dos serviços de saúde, como também para a normatização de atividades técnicas correlatas.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15777" y="1767951"/>
            <a:ext cx="2351312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2 -Importância da vacinação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Você viu que:</a:t>
            </a:r>
          </a:p>
          <a:p>
            <a:endParaRPr lang="pt-BR" dirty="0"/>
          </a:p>
          <a:p>
            <a:r>
              <a:rPr lang="pt-BR" dirty="0"/>
              <a:t>Vacinação é o ato de vacinar e imunização é a aquisição de proteção imunológica contra uma doença, geralmente infecciosa.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304968" y="1767951"/>
            <a:ext cx="3331032" cy="48013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3 -Estratégias de imunização: monitoramento e avaliação</a:t>
            </a:r>
          </a:p>
          <a:p>
            <a:endParaRPr lang="pt-BR" b="1" dirty="0"/>
          </a:p>
          <a:p>
            <a:r>
              <a:rPr lang="pt-BR" b="1" dirty="0"/>
              <a:t>Você viu que:</a:t>
            </a:r>
          </a:p>
          <a:p>
            <a:endParaRPr lang="pt-BR" dirty="0"/>
          </a:p>
          <a:p>
            <a:r>
              <a:rPr lang="pt-BR" dirty="0"/>
              <a:t>Na ocorrência de uma epidemia, devem ser observadas as 11 etapas apresentadas no Roteiro de Investigação de Epidemias/surtos com o intuito de verificar se a suspeita diagnóstica inicial se enquadra na definição de caso suspeito ou confirmado da doença em questão.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759368" y="1767951"/>
            <a:ext cx="3331032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4 -Eventos adversos </a:t>
            </a:r>
            <a:r>
              <a:rPr lang="pt-BR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endParaRPr lang="pt-BR" b="1" dirty="0"/>
          </a:p>
          <a:p>
            <a:r>
              <a:rPr lang="pt-BR" b="1" dirty="0"/>
              <a:t>Você viu que:</a:t>
            </a:r>
          </a:p>
          <a:p>
            <a:endParaRPr lang="pt-BR" dirty="0"/>
          </a:p>
          <a:p>
            <a:pPr hangingPunct="0"/>
            <a:r>
              <a:rPr lang="pt-BR" dirty="0"/>
              <a:t>Um dos maiores desafios dos serviços de saúde que atuam em vacinação é assegurar as boas práticas de vacinação segura. As práticas adequadas, desde o produtor até a administração de vacinas, soros e imunoglobulinas, garantem o sucesso e a credibilidade dos programas de imunização.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2192000" y="1772740"/>
            <a:ext cx="3331032" cy="39703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5 -</a:t>
            </a:r>
            <a:r>
              <a:rPr lang="pt-BR" b="1" spc="3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Ações de engajamento e mobilização das ações de imunização no município</a:t>
            </a:r>
          </a:p>
          <a:p>
            <a:endParaRPr lang="pt-BR" b="1" dirty="0"/>
          </a:p>
          <a:p>
            <a:r>
              <a:rPr lang="pt-BR" b="1" dirty="0"/>
              <a:t>Você viu que:</a:t>
            </a:r>
          </a:p>
          <a:p>
            <a:endParaRPr lang="pt-BR" dirty="0"/>
          </a:p>
          <a:p>
            <a:pPr hangingPunct="0"/>
            <a:r>
              <a:rPr lang="pt-BR" dirty="0"/>
              <a:t>As diretrizes e responsabilidades para a execução das ações de vigilância em saúde, entre as quais se incluem as ações de vacinação, estão definidas em legislação nacional.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12723583" y="5656956"/>
            <a:ext cx="2674259" cy="85244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Clique aqui para consultar as 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27481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66057" y="1046562"/>
            <a:ext cx="11088913" cy="5383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791" y="1908337"/>
            <a:ext cx="10850525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hangingPunct="0"/>
            <a:r>
              <a:rPr lang="pt-BR" sz="2000" b="1" dirty="0"/>
              <a:t>Quais são as funções da vigilância epidemiológica? </a:t>
            </a:r>
          </a:p>
          <a:p>
            <a:pPr hangingPunct="0"/>
            <a:endParaRPr lang="pt-BR" sz="2000" dirty="0"/>
          </a:p>
          <a:p>
            <a:pPr hangingPunct="0"/>
            <a:r>
              <a:rPr lang="pt-BR" sz="2000" dirty="0"/>
              <a:t>• coletar dados;</a:t>
            </a:r>
          </a:p>
          <a:p>
            <a:pPr hangingPunct="0"/>
            <a:r>
              <a:rPr lang="pt-BR" sz="2000" dirty="0"/>
              <a:t>• processar  dados coletados; </a:t>
            </a:r>
          </a:p>
          <a:p>
            <a:pPr hangingPunct="0"/>
            <a:r>
              <a:rPr lang="pt-BR" sz="2000" dirty="0"/>
              <a:t>• analisar e interpretar dados processados; </a:t>
            </a:r>
          </a:p>
          <a:p>
            <a:pPr hangingPunct="0"/>
            <a:r>
              <a:rPr lang="pt-BR" sz="2000" dirty="0"/>
              <a:t>• recomendar medidas de prevenção e controle apropriadas;</a:t>
            </a:r>
          </a:p>
          <a:p>
            <a:pPr hangingPunct="0"/>
            <a:r>
              <a:rPr lang="pt-BR" sz="2000" dirty="0"/>
              <a:t>• promover ações de prevenção e controle indicadas; </a:t>
            </a:r>
          </a:p>
          <a:p>
            <a:pPr hangingPunct="0"/>
            <a:r>
              <a:rPr lang="pt-BR" sz="2000" dirty="0"/>
              <a:t>• avaliar eficácia e efetividade das medidas adotadas; </a:t>
            </a:r>
          </a:p>
          <a:p>
            <a:pPr hangingPunct="0"/>
            <a:r>
              <a:rPr lang="pt-BR" sz="2000" dirty="0"/>
              <a:t>• divulgar informações pertinentes. </a:t>
            </a:r>
          </a:p>
          <a:p>
            <a:pPr hangingPunct="0"/>
            <a:endParaRPr lang="pt-BR" sz="2000" dirty="0"/>
          </a:p>
          <a:p>
            <a:pPr hangingPunct="0"/>
            <a:endParaRPr lang="pt-BR" sz="2000" dirty="0"/>
          </a:p>
          <a:p>
            <a:pPr hangingPunct="0"/>
            <a:endParaRPr lang="pt-BR" sz="2000" dirty="0"/>
          </a:p>
          <a:p>
            <a:pPr hangingPunct="0"/>
            <a:endParaRPr lang="pt-BR" sz="2000" dirty="0"/>
          </a:p>
          <a:p>
            <a:pPr hangingPunct="0"/>
            <a:endParaRPr lang="pt-BR" sz="2000" dirty="0"/>
          </a:p>
        </p:txBody>
      </p:sp>
      <p:pic>
        <p:nvPicPr>
          <p:cNvPr id="11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4" cstate="print"/>
          <a:srcRect l="-3320" r="3320" b="37699"/>
          <a:stretch/>
        </p:blipFill>
        <p:spPr bwMode="auto">
          <a:xfrm>
            <a:off x="4586512" y="4849730"/>
            <a:ext cx="6705603" cy="1459812"/>
          </a:xfrm>
          <a:prstGeom prst="rect">
            <a:avLst/>
          </a:prstGeom>
          <a:noFill/>
        </p:spPr>
      </p:pic>
      <p:sp>
        <p:nvSpPr>
          <p:cNvPr id="2" name="CaixaDeTexto 1"/>
          <p:cNvSpPr txBox="1"/>
          <p:nvPr/>
        </p:nvSpPr>
        <p:spPr>
          <a:xfrm>
            <a:off x="6568526" y="4748992"/>
            <a:ext cx="4717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/>
              <a:t>Consulte na página inicial do AVA o </a:t>
            </a:r>
            <a:r>
              <a:rPr lang="pt-BR" sz="2000" b="1" dirty="0"/>
              <a:t>Material de Referência</a:t>
            </a:r>
            <a:r>
              <a:rPr lang="pt-BR" sz="2000" dirty="0"/>
              <a:t>. </a:t>
            </a:r>
            <a:r>
              <a:rPr lang="pt-BR" sz="2000" dirty="0">
                <a:cs typeface="Arial" pitchFamily="34" charset="0"/>
              </a:rPr>
              <a:t>Você encontrará outras informações importantes sobre o tema Situação Epidemiológica. </a:t>
            </a:r>
            <a:r>
              <a:rPr lang="pt-BR" sz="2000" dirty="0"/>
              <a:t>Comece logo a leitura deste material! 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2027" y="1508227"/>
            <a:ext cx="6609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Agora você consegue imaginar...</a:t>
            </a:r>
          </a:p>
        </p:txBody>
      </p:sp>
      <p:sp>
        <p:nvSpPr>
          <p:cNvPr id="9" name="Retângulo 8"/>
          <p:cNvSpPr/>
          <p:nvPr/>
        </p:nvSpPr>
        <p:spPr>
          <a:xfrm>
            <a:off x="843237" y="1046562"/>
            <a:ext cx="4133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Funções da Vigilância Epidemiológica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801294" y="5920684"/>
            <a:ext cx="142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Material de Referência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47" b="92140" l="2273" r="97273">
                        <a14:foregroundMark x1="50000" y1="20524" x2="50000" y2="20524"/>
                        <a14:foregroundMark x1="53182" y1="30568" x2="53182" y2="30568"/>
                        <a14:foregroundMark x1="52273" y1="45415" x2="52273" y2="45415"/>
                        <a14:foregroundMark x1="41818" y1="43231" x2="41818" y2="43231"/>
                        <a14:foregroundMark x1="47273" y1="42358" x2="47273" y2="42358"/>
                        <a14:foregroundMark x1="55000" y1="41921" x2="55000" y2="41921"/>
                        <a14:foregroundMark x1="64091" y1="50655" x2="64091" y2="50655"/>
                        <a14:foregroundMark x1="57727" y1="67249" x2="57727" y2="67249"/>
                        <a14:foregroundMark x1="64545" y1="72926" x2="64545" y2="72926"/>
                        <a14:foregroundMark x1="70455" y1="58952" x2="70455" y2="58952"/>
                        <a14:foregroundMark x1="78636" y1="50218" x2="78636" y2="50218"/>
                        <a14:foregroundMark x1="84091" y1="58515" x2="84091" y2="58515"/>
                        <a14:foregroundMark x1="83182" y1="55895" x2="83182" y2="55895"/>
                        <a14:foregroundMark x1="18182" y1="57205" x2="18182" y2="57205"/>
                        <a14:foregroundMark x1="18636" y1="62009" x2="18636" y2="62009"/>
                        <a14:foregroundMark x1="61818" y1="26638" x2="61818" y2="26638"/>
                        <a14:foregroundMark x1="61364" y1="17467" x2="61364" y2="17467"/>
                        <a14:foregroundMark x1="55000" y1="11354" x2="55000" y2="11354"/>
                        <a14:foregroundMark x1="45909" y1="12227" x2="45909" y2="12227"/>
                        <a14:foregroundMark x1="40909" y1="28821" x2="40909" y2="28821"/>
                        <a14:foregroundMark x1="48182" y1="63755" x2="48182" y2="63755"/>
                        <a14:foregroundMark x1="42273" y1="51092" x2="42273" y2="51092"/>
                        <a14:foregroundMark x1="29091" y1="46288" x2="29091" y2="46288"/>
                        <a14:foregroundMark x1="34545" y1="79039" x2="34545" y2="79039"/>
                        <a14:foregroundMark x1="21364" y1="71179" x2="21364" y2="71179"/>
                        <a14:foregroundMark x1="37727" y1="62009" x2="37727" y2="62009"/>
                        <a14:foregroundMark x1="32273" y1="55895" x2="32273" y2="55895"/>
                        <a14:foregroundMark x1="55455" y1="78603" x2="55455" y2="78603"/>
                        <a14:foregroundMark x1="51818" y1="70742" x2="51818" y2="70742"/>
                        <a14:foregroundMark x1="48182" y1="70306" x2="48182" y2="70306"/>
                        <a14:foregroundMark x1="39091" y1="49782" x2="39091" y2="49782"/>
                        <a14:foregroundMark x1="33182" y1="47598" x2="33182" y2="47598"/>
                        <a14:foregroundMark x1="23182" y1="45415" x2="23182" y2="45415"/>
                        <a14:foregroundMark x1="19091" y1="44978" x2="19091" y2="44978"/>
                        <a14:foregroundMark x1="24545" y1="54148" x2="24545" y2="54148"/>
                        <a14:foregroundMark x1="25455" y1="57205" x2="25455" y2="57205"/>
                        <a14:foregroundMark x1="25000" y1="55895" x2="25000" y2="55895"/>
                        <a14:foregroundMark x1="25455" y1="60699" x2="25455" y2="60699"/>
                        <a14:foregroundMark x1="29091" y1="61135" x2="29091" y2="61135"/>
                        <a14:foregroundMark x1="32727" y1="64192" x2="32727" y2="64192"/>
                        <a14:foregroundMark x1="48182" y1="54585" x2="48182" y2="54585"/>
                        <a14:foregroundMark x1="46364" y1="53275" x2="46364" y2="53275"/>
                        <a14:foregroundMark x1="45000" y1="52838" x2="45000" y2="52838"/>
                        <a14:foregroundMark x1="44091" y1="52402" x2="44091" y2="52402"/>
                        <a14:foregroundMark x1="41818" y1="60699" x2="41818" y2="60699"/>
                        <a14:foregroundMark x1="48182" y1="60699" x2="48182" y2="60699"/>
                        <a14:foregroundMark x1="48182" y1="58515" x2="48182" y2="58515"/>
                        <a14:foregroundMark x1="35000" y1="52402" x2="47727" y2="65066"/>
                        <a14:foregroundMark x1="25000" y1="65066" x2="45455" y2="75546"/>
                        <a14:foregroundMark x1="59545" y1="51528" x2="77727" y2="65939"/>
                        <a14:foregroundMark x1="52273" y1="60699" x2="73636" y2="74672"/>
                        <a14:foregroundMark x1="43182" y1="12227" x2="62273" y2="25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99" y="5050618"/>
            <a:ext cx="786303" cy="81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86" y="2039867"/>
            <a:ext cx="4099463" cy="273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306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4" y="1306286"/>
            <a:ext cx="671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 BIBLIOGRÁFICAS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2514" y="1804923"/>
            <a:ext cx="11103429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1 - Situação Epidemiológica</a:t>
            </a:r>
          </a:p>
          <a:p>
            <a:endParaRPr lang="pt-BR" b="1" dirty="0"/>
          </a:p>
          <a:p>
            <a:endParaRPr lang="pt-BR" b="1" dirty="0"/>
          </a:p>
          <a:p>
            <a:pPr hangingPunct="0"/>
            <a:r>
              <a:rPr lang="pt-BR" dirty="0"/>
              <a:t>Brasil. Ministério da Saúde. Secretaria de Vigilância em Saúde. Departamento de Vigilância Epidemiológica.</a:t>
            </a:r>
          </a:p>
          <a:p>
            <a:pPr hangingPunct="0"/>
            <a:r>
              <a:rPr lang="pt-BR" dirty="0"/>
              <a:t>Guia de vigilância epidemiológica / Ministério da Saúde, Secretaria de Vigilância em Saúde, Departamento de </a:t>
            </a:r>
          </a:p>
          <a:p>
            <a:pPr hangingPunct="0"/>
            <a:r>
              <a:rPr lang="pt-BR" dirty="0"/>
              <a:t>Vigilância Epidemiológica. – 7. ed. – Brasília : Ministério da Saúde, 2009. 816 p. – (Série A. Normas e Manuais Técnicos).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22513" y="4843403"/>
            <a:ext cx="11103429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2 -Importância da vacinação</a:t>
            </a:r>
            <a:endParaRPr lang="pt-BR" b="1" dirty="0"/>
          </a:p>
          <a:p>
            <a:endParaRPr lang="pt-BR" b="1" dirty="0"/>
          </a:p>
          <a:p>
            <a:pPr hangingPunct="0"/>
            <a:r>
              <a:rPr lang="pt-BR" dirty="0"/>
              <a:t>Brasil. Ministério da Saúde. Secretaria de Vigilância em Saúde. Departamento de Imunização e Doenças Transmissíveis. </a:t>
            </a:r>
            <a:r>
              <a:rPr lang="pt-BR" b="1" dirty="0"/>
              <a:t>Manual dos Centros de Referência para </a:t>
            </a:r>
            <a:r>
              <a:rPr lang="pt-BR" b="1" dirty="0" err="1"/>
              <a:t>Imunobiológicos</a:t>
            </a:r>
            <a:r>
              <a:rPr lang="pt-BR" b="1" dirty="0"/>
              <a:t> Especiais</a:t>
            </a:r>
            <a:r>
              <a:rPr lang="pt-BR" dirty="0"/>
              <a:t> [recurso eletrônico] / Ministério da Saúde, Secretaria de Vigilância em Saúde, Departamento de Imunização e Doenças Transmissíveis, Coordenação-Geral do Programa Nacional de Imunizações. – 5. ed. – Brasília: Ministério da Saúde, 2019. 174p.:il. Modo de acesso: World </a:t>
            </a:r>
            <a:r>
              <a:rPr lang="pt-BR" dirty="0" err="1"/>
              <a:t>Wide</a:t>
            </a:r>
            <a:r>
              <a:rPr lang="pt-BR" dirty="0"/>
              <a:t> Web: &lt;http://bvsms.saude.gov.br/bvs/publicacoes/manual_centros_imunobiologicos_especiais_5ed.pdf&gt; ISBN 978-85-334-2746-4.</a:t>
            </a:r>
          </a:p>
          <a:p>
            <a:pPr hangingPunct="0"/>
            <a:r>
              <a:rPr lang="pt-BR" dirty="0"/>
              <a:t> </a:t>
            </a:r>
          </a:p>
          <a:p>
            <a:pPr hangingPunct="0"/>
            <a:r>
              <a:rPr lang="pt-BR" dirty="0" err="1"/>
              <a:t>Hochman</a:t>
            </a:r>
            <a:r>
              <a:rPr lang="pt-BR" dirty="0"/>
              <a:t>, Gilberto. </a:t>
            </a:r>
            <a:r>
              <a:rPr lang="pt-BR" b="1" dirty="0"/>
              <a:t>Vacinação, varíola e uma cultura da imunização no Brasil</a:t>
            </a:r>
            <a:r>
              <a:rPr lang="pt-BR" dirty="0"/>
              <a:t>. Ciência &amp; Saúde Coletiva, 01 </a:t>
            </a:r>
            <a:r>
              <a:rPr lang="pt-BR" dirty="0" err="1"/>
              <a:t>February</a:t>
            </a:r>
            <a:r>
              <a:rPr lang="pt-BR" dirty="0"/>
              <a:t> 2011, Vol.16(2), pp.375-386.</a:t>
            </a:r>
          </a:p>
        </p:txBody>
      </p:sp>
    </p:spTree>
    <p:extLst>
      <p:ext uri="{BB962C8B-B14F-4D97-AF65-F5344CB8AC3E}">
        <p14:creationId xmlns:p14="http://schemas.microsoft.com/office/powerpoint/2010/main" val="1576565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4" y="1306286"/>
            <a:ext cx="671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 BIBLIOGRÁFICAS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37029" y="1767951"/>
            <a:ext cx="11146971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3 -Estratégias de imunização: monitoramento e avaliação</a:t>
            </a:r>
          </a:p>
          <a:p>
            <a:endParaRPr lang="pt-BR" b="1" dirty="0"/>
          </a:p>
          <a:p>
            <a:pPr hangingPunct="0"/>
            <a:r>
              <a:rPr lang="pt-BR" dirty="0"/>
              <a:t>Brasil. Ministério da Saúde. Secretaria de Vigilância em Saúde. Departamento de Vigilância Epidemiológica.</a:t>
            </a:r>
          </a:p>
          <a:p>
            <a:pPr hangingPunct="0"/>
            <a:r>
              <a:rPr lang="pt-BR" dirty="0"/>
              <a:t>Guia de vigilância epidemiológica / Ministério da Saúde, Secretaria de Vigilância em Saúde, Departamento de Vigilância Epidemiológica. – 7. ed. – Brasília: Ministério da Saúde, 2009. 816 p. – (Série A. Normas e Manuais Técnicos)</a:t>
            </a:r>
          </a:p>
          <a:p>
            <a:pPr hangingPunct="0"/>
            <a:endParaRPr lang="pt-BR" dirty="0"/>
          </a:p>
          <a:p>
            <a:pPr hangingPunct="0"/>
            <a:r>
              <a:rPr lang="pt-BR" dirty="0"/>
              <a:t>BRASIL. Ministério da Saúde. http://www.blog.saude.gov.br/index.php/entenda-o-sus/50027-programa-nacional-de-imunizacoes-pni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7029" y="4625663"/>
            <a:ext cx="11045371" cy="369331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4 -Eventos adversos </a:t>
            </a:r>
            <a:r>
              <a:rPr lang="pt-BR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</a:t>
            </a:r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pó campanha de vacinação </a:t>
            </a:r>
          </a:p>
          <a:p>
            <a:endParaRPr lang="pt-BR" b="1" dirty="0"/>
          </a:p>
          <a:p>
            <a:pPr hangingPunct="0"/>
            <a:r>
              <a:rPr lang="pt-BR" dirty="0"/>
              <a:t>Brasil. Ministério da Saúde. Secretaria de Vigilância em Saúde. Departamento de Vigilância das Doenças Transmissíveis. </a:t>
            </a:r>
            <a:r>
              <a:rPr lang="pt-BR" b="1" dirty="0"/>
              <a:t>Manual de vigilância epidemiológica de eventos adversos pós-vacinação</a:t>
            </a:r>
            <a:r>
              <a:rPr lang="pt-BR" dirty="0"/>
              <a:t> / Ministério da Saúde, Secretaria de Vigilância em Saúde, Departamento de Vigilância das Doenças Transmissíveis. – 3. ed. – Brasília: Ministério da Saúde, 2014. 250 p.: il.</a:t>
            </a:r>
          </a:p>
          <a:p>
            <a:pPr hangingPunct="0"/>
            <a:r>
              <a:rPr lang="pt-BR" dirty="0"/>
              <a:t> </a:t>
            </a:r>
          </a:p>
          <a:p>
            <a:pPr hangingPunct="0"/>
            <a:r>
              <a:rPr lang="pt-BR" dirty="0"/>
              <a:t>Brasil. Ministério da Saúde. Secretaria de Vigilância em Saúde. Departamento de Imunizações e Doenças Transmissíveis. </a:t>
            </a:r>
            <a:r>
              <a:rPr lang="pt-BR" b="1" dirty="0"/>
              <a:t>Manual de vigilância epidemiológica de eventos adversos pós-vacinação</a:t>
            </a:r>
            <a:r>
              <a:rPr lang="pt-BR" dirty="0"/>
              <a:t> [recurso eletrônico] / Ministério da Saúde, Secretaria de Vigilância em Saúde, Departamento de Imunizações e Doenças Transmissíveis. – 4. ed. – Brasília: Ministério da Saúde, 2020. 340 p. Modo de acesso: World </a:t>
            </a:r>
            <a:r>
              <a:rPr lang="pt-BR" dirty="0" err="1"/>
              <a:t>Wide</a:t>
            </a:r>
            <a:r>
              <a:rPr lang="pt-BR" dirty="0"/>
              <a:t> Web: </a:t>
            </a:r>
          </a:p>
          <a:p>
            <a:pPr hangingPunct="0"/>
            <a:r>
              <a:rPr lang="pt-BR" u="sng" dirty="0">
                <a:hlinkClick r:id="rId4"/>
              </a:rPr>
              <a:t>http://bvsms.saude.gov.br/bvs/publicacoes/manual_vigilancia_epidemiologica_eventos_vacinacao_4ed.pdf</a:t>
            </a:r>
            <a:r>
              <a:rPr lang="pt-BR" dirty="0"/>
              <a:t> ISBN 978-85-334-2839-3</a:t>
            </a:r>
          </a:p>
        </p:txBody>
      </p:sp>
    </p:spTree>
    <p:extLst>
      <p:ext uri="{BB962C8B-B14F-4D97-AF65-F5344CB8AC3E}">
        <p14:creationId xmlns:p14="http://schemas.microsoft.com/office/powerpoint/2010/main" val="272345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4" y="1306286"/>
            <a:ext cx="671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 BIBLIOGRÁFICAS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66055" y="2022274"/>
            <a:ext cx="11088916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5 -</a:t>
            </a:r>
            <a:r>
              <a:rPr lang="pt-BR" b="1" spc="3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Ações de engajamento e mobilização das ações de imunização no município</a:t>
            </a:r>
          </a:p>
          <a:p>
            <a:endParaRPr lang="pt-BR" b="1" dirty="0"/>
          </a:p>
          <a:p>
            <a:pPr hangingPunct="0"/>
            <a:r>
              <a:rPr lang="pt-BR" dirty="0"/>
              <a:t>Brasil. Ministério da Saúde. Secretaria de Vigilância em Saúde. Departamento de Vigilância das Doenças Transmissíveis. Manual de Normas e Procedimentos para Vacinação / Ministério da Saúde, Secretaria de Vigilância em Saúde, Departamento de Vigilância das Doenças Transmissíveis. – Brasília: Ministério da Saúde, 2014. 176 p.: il. ISBN 978-85-334-2164-6.</a:t>
            </a:r>
          </a:p>
          <a:p>
            <a:pPr hangingPunct="0"/>
            <a:r>
              <a:rPr lang="pt-BR" dirty="0"/>
              <a:t> </a:t>
            </a:r>
          </a:p>
          <a:p>
            <a:pPr hangingPunct="0"/>
            <a:r>
              <a:rPr lang="pt-BR" dirty="0"/>
              <a:t>Leite, Flavia Piva Almeida ; Lopes, Cintia </a:t>
            </a:r>
            <a:r>
              <a:rPr lang="pt-BR" dirty="0" err="1"/>
              <a:t>Barudi</a:t>
            </a:r>
            <a:r>
              <a:rPr lang="pt-BR" dirty="0"/>
              <a:t> ; de Oliveira, Fernanda Beatriz Monteiro Paes </a:t>
            </a:r>
            <a:r>
              <a:rPr lang="pt-BR" dirty="0" err="1"/>
              <a:t>Gouvea</a:t>
            </a:r>
            <a:r>
              <a:rPr lang="pt-BR" dirty="0"/>
              <a:t> </a:t>
            </a:r>
            <a:r>
              <a:rPr lang="pt-BR" dirty="0" err="1"/>
              <a:t>Barutti</a:t>
            </a:r>
            <a:r>
              <a:rPr lang="pt-BR" dirty="0"/>
              <a:t>. O impacto negativo das '</a:t>
            </a:r>
            <a:r>
              <a:rPr lang="pt-BR" dirty="0" err="1"/>
              <a:t>fakenews</a:t>
            </a:r>
            <a:r>
              <a:rPr lang="pt-BR" dirty="0"/>
              <a:t>' nos </a:t>
            </a:r>
            <a:r>
              <a:rPr lang="pt-BR" dirty="0" err="1"/>
              <a:t>servicos</a:t>
            </a:r>
            <a:r>
              <a:rPr lang="pt-BR" dirty="0"/>
              <a:t> </a:t>
            </a:r>
            <a:r>
              <a:rPr lang="pt-BR" dirty="0" err="1"/>
              <a:t>publicos</a:t>
            </a:r>
            <a:r>
              <a:rPr lang="pt-BR" dirty="0"/>
              <a:t> de </a:t>
            </a:r>
            <a:r>
              <a:rPr lang="pt-BR" dirty="0" err="1"/>
              <a:t>saude</a:t>
            </a:r>
            <a:r>
              <a:rPr lang="pt-BR" dirty="0"/>
              <a:t>: </a:t>
            </a:r>
            <a:r>
              <a:rPr lang="pt-BR" dirty="0" err="1"/>
              <a:t>reducao</a:t>
            </a:r>
            <a:r>
              <a:rPr lang="pt-BR" dirty="0"/>
              <a:t> da </a:t>
            </a:r>
            <a:r>
              <a:rPr lang="pt-BR" dirty="0" err="1"/>
              <a:t>vacinacao</a:t>
            </a:r>
            <a:r>
              <a:rPr lang="pt-BR" dirty="0"/>
              <a:t> e da </a:t>
            </a:r>
            <a:r>
              <a:rPr lang="pt-BR" dirty="0" err="1"/>
              <a:t>erradicacao</a:t>
            </a:r>
            <a:r>
              <a:rPr lang="pt-BR" dirty="0"/>
              <a:t> de </a:t>
            </a:r>
            <a:r>
              <a:rPr lang="pt-BR" dirty="0" err="1"/>
              <a:t>doencas</a:t>
            </a:r>
            <a:r>
              <a:rPr lang="pt-BR" dirty="0"/>
              <a:t> no BRASIL. Revista de Direito Brasileira, 2020, Vol.25, p.142(20).</a:t>
            </a:r>
          </a:p>
          <a:p>
            <a:pPr hangingPunct="0"/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046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Photo of young smiling blonde woman wears in denim shirts, sitting at the white table and touches chin, dreaming and looks happy, isolated over white background.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4" r="56426"/>
          <a:stretch/>
        </p:blipFill>
        <p:spPr bwMode="auto">
          <a:xfrm>
            <a:off x="6901132" y="1031757"/>
            <a:ext cx="4779034" cy="53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tient getting their vaccine Free 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9" y="1031757"/>
            <a:ext cx="7830071" cy="53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979714" y="1306286"/>
            <a:ext cx="603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2 – Importância da vacinação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15617" y="3330118"/>
            <a:ext cx="426720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 dirty="0"/>
              <a:t>Considerando o que você viu na Parte 1 – Situação Epidemiológica,</a:t>
            </a:r>
            <a:r>
              <a:rPr lang="pt-BR" sz="2000" b="1" dirty="0"/>
              <a:t> </a:t>
            </a:r>
            <a:r>
              <a:rPr lang="pt-BR" sz="2000" dirty="0"/>
              <a:t>você diria que </a:t>
            </a:r>
            <a:r>
              <a:rPr lang="pt-BR" sz="2000" b="1" dirty="0"/>
              <a:t>vacinação e imunização possuem a mesma definição</a:t>
            </a:r>
            <a:r>
              <a:rPr lang="pt-BR" sz="2000" dirty="0"/>
              <a:t>? </a:t>
            </a:r>
          </a:p>
        </p:txBody>
      </p:sp>
      <p:sp>
        <p:nvSpPr>
          <p:cNvPr id="4" name="Retângulo: Cantos Arredondados 32">
            <a:extLst>
              <a:ext uri="{FF2B5EF4-FFF2-40B4-BE49-F238E27FC236}">
                <a16:creationId xmlns:a16="http://schemas.microsoft.com/office/drawing/2014/main" id="{A53BD827-AB05-4972-AEE2-6E621916F45F}"/>
              </a:ext>
            </a:extLst>
          </p:cNvPr>
          <p:cNvSpPr/>
          <p:nvPr/>
        </p:nvSpPr>
        <p:spPr>
          <a:xfrm>
            <a:off x="5167086" y="1858647"/>
            <a:ext cx="6125029" cy="4266382"/>
          </a:xfrm>
          <a:prstGeom prst="roundRect">
            <a:avLst>
              <a:gd name="adj" fmla="val 78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730D2B-7E96-4254-ABA6-B878D04F730E}"/>
              </a:ext>
            </a:extLst>
          </p:cNvPr>
          <p:cNvSpPr txBox="1"/>
          <p:nvPr/>
        </p:nvSpPr>
        <p:spPr>
          <a:xfrm>
            <a:off x="5471886" y="1966369"/>
            <a:ext cx="550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Verifique se sua resposta coincide com a nossa.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3C6E32-99A3-4A20-8F08-EBF6C9A8A73F}"/>
              </a:ext>
            </a:extLst>
          </p:cNvPr>
          <p:cNvSpPr/>
          <p:nvPr/>
        </p:nvSpPr>
        <p:spPr>
          <a:xfrm>
            <a:off x="5175973" y="2542226"/>
            <a:ext cx="611614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pt-BR" sz="2000" dirty="0"/>
              <a:t>A </a:t>
            </a:r>
            <a:r>
              <a:rPr lang="pt-BR" sz="2000" b="1" dirty="0"/>
              <a:t>vacinação</a:t>
            </a:r>
            <a:r>
              <a:rPr lang="pt-BR" sz="2000" dirty="0"/>
              <a:t> é o </a:t>
            </a:r>
            <a:r>
              <a:rPr lang="pt-BR" sz="2000" u="sng" dirty="0"/>
              <a:t>procedimento</a:t>
            </a:r>
            <a:r>
              <a:rPr lang="pt-BR" sz="2000" dirty="0"/>
              <a:t> que mimetiza a imunidade resultante das infecções, porém utilizando vacinas, produtos que contêm microrganismos atenuados, inativados, ou apenas pequenas partes deles. A ideia é simular a infecção, mas com produtos com mínima </a:t>
            </a:r>
            <a:r>
              <a:rPr lang="pt-BR" sz="2000" dirty="0" err="1"/>
              <a:t>reatogenicidade</a:t>
            </a:r>
            <a:r>
              <a:rPr lang="pt-BR" sz="2000" dirty="0"/>
              <a:t> em relação à infecção natural.</a:t>
            </a:r>
          </a:p>
          <a:p>
            <a:pPr hangingPunct="0"/>
            <a:r>
              <a:rPr lang="pt-BR" sz="2000" dirty="0"/>
              <a:t> </a:t>
            </a:r>
          </a:p>
          <a:p>
            <a:r>
              <a:rPr lang="pt-BR" sz="2000" dirty="0"/>
              <a:t>A </a:t>
            </a:r>
            <a:r>
              <a:rPr lang="pt-BR" sz="2000" b="1" dirty="0"/>
              <a:t>imunização</a:t>
            </a:r>
            <a:r>
              <a:rPr lang="pt-BR" sz="2000" dirty="0"/>
              <a:t> é o </a:t>
            </a:r>
            <a:r>
              <a:rPr lang="pt-BR" sz="2000" u="sng" dirty="0"/>
              <a:t>objetivo</a:t>
            </a:r>
            <a:r>
              <a:rPr lang="pt-BR" sz="2000" dirty="0"/>
              <a:t> da vacinação, ou seja, conferir ao indivíduo vacinado imunidade contra determinada(s) doença(s), por meio da administração do </a:t>
            </a:r>
            <a:r>
              <a:rPr lang="pt-BR" sz="2000" dirty="0" err="1"/>
              <a:t>imunobiológico</a:t>
            </a:r>
            <a:r>
              <a:rPr lang="pt-BR" sz="2000" dirty="0"/>
              <a:t> que propiciará a proteção.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59381" y="1858647"/>
            <a:ext cx="269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Vacinação x imunização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1219200" y="4898574"/>
            <a:ext cx="1435906" cy="4499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Sim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219200" y="5442860"/>
            <a:ext cx="1435906" cy="4499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231948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Vial with vaccine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24599" r="148" b="7044"/>
          <a:stretch/>
        </p:blipFill>
        <p:spPr bwMode="auto">
          <a:xfrm>
            <a:off x="460375" y="1064177"/>
            <a:ext cx="11238139" cy="533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109437" y="1368772"/>
            <a:ext cx="254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Cultura da imunização</a:t>
            </a:r>
          </a:p>
        </p:txBody>
      </p:sp>
      <p:sp>
        <p:nvSpPr>
          <p:cNvPr id="3" name="AutoShape 5" descr="Vaccine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571604" y="3741998"/>
            <a:ext cx="5569258" cy="2399227"/>
            <a:chOff x="1702399" y="3153605"/>
            <a:chExt cx="4087215" cy="2171706"/>
          </a:xfrm>
        </p:grpSpPr>
        <p:pic>
          <p:nvPicPr>
            <p:cNvPr id="19" name="Picture 2" descr="Modelo de infográfico de linha do tempo com círculos Vetor gráti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21" r="40402" b="17145"/>
            <a:stretch/>
          </p:blipFill>
          <p:spPr bwMode="auto">
            <a:xfrm>
              <a:off x="1702399" y="3153606"/>
              <a:ext cx="4087215" cy="2160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tângulo de cantos arredondados 20"/>
            <p:cNvSpPr/>
            <p:nvPr/>
          </p:nvSpPr>
          <p:spPr>
            <a:xfrm>
              <a:off x="3377019" y="4127881"/>
              <a:ext cx="1150224" cy="1593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Acessórios</a:t>
              </a:r>
            </a:p>
          </p:txBody>
        </p:sp>
        <p:sp>
          <p:nvSpPr>
            <p:cNvPr id="25" name="Retângulo: Cantos Arredondados 6">
              <a:extLst>
                <a:ext uri="{FF2B5EF4-FFF2-40B4-BE49-F238E27FC236}">
                  <a16:creationId xmlns:a16="http://schemas.microsoft.com/office/drawing/2014/main" id="{FE15AFA8-6B18-475A-AAE3-740D51A63A18}"/>
                </a:ext>
              </a:extLst>
            </p:cNvPr>
            <p:cNvSpPr/>
            <p:nvPr/>
          </p:nvSpPr>
          <p:spPr>
            <a:xfrm>
              <a:off x="2197699" y="3240145"/>
              <a:ext cx="1055800" cy="724447"/>
            </a:xfrm>
            <a:prstGeom prst="roundRect">
              <a:avLst/>
            </a:prstGeom>
            <a:solidFill>
              <a:srgbClr val="FEC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Introdução de vacinas.</a:t>
              </a:r>
            </a:p>
          </p:txBody>
        </p:sp>
        <p:sp>
          <p:nvSpPr>
            <p:cNvPr id="29" name="Retângulo: Cantos Arredondados 42">
              <a:extLst>
                <a:ext uri="{FF2B5EF4-FFF2-40B4-BE49-F238E27FC236}">
                  <a16:creationId xmlns:a16="http://schemas.microsoft.com/office/drawing/2014/main" id="{F23DAF42-D095-493D-8423-86567E7B68EE}"/>
                </a:ext>
              </a:extLst>
            </p:cNvPr>
            <p:cNvSpPr/>
            <p:nvPr/>
          </p:nvSpPr>
          <p:spPr>
            <a:xfrm>
              <a:off x="3253501" y="4416352"/>
              <a:ext cx="1273742" cy="843646"/>
            </a:xfrm>
            <a:prstGeom prst="roundRect">
              <a:avLst/>
            </a:prstGeom>
            <a:solidFill>
              <a:srgbClr val="FEC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Campanhas de vacinação.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322C7A6-9C22-430D-BB9F-72758F481966}"/>
                </a:ext>
              </a:extLst>
            </p:cNvPr>
            <p:cNvSpPr/>
            <p:nvPr/>
          </p:nvSpPr>
          <p:spPr>
            <a:xfrm>
              <a:off x="3482431" y="3153607"/>
              <a:ext cx="832757" cy="832759"/>
            </a:xfrm>
            <a:prstGeom prst="ellipse">
              <a:avLst/>
            </a:prstGeom>
            <a:solidFill>
              <a:srgbClr val="FEC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FEC920"/>
                </a:solidFill>
              </a:endParaRP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648C877-343F-4345-8B80-C1D83C987FB9}"/>
                </a:ext>
              </a:extLst>
            </p:cNvPr>
            <p:cNvSpPr/>
            <p:nvPr/>
          </p:nvSpPr>
          <p:spPr>
            <a:xfrm>
              <a:off x="2197699" y="4492552"/>
              <a:ext cx="832757" cy="832759"/>
            </a:xfrm>
            <a:prstGeom prst="ellipse">
              <a:avLst/>
            </a:prstGeom>
            <a:solidFill>
              <a:srgbClr val="FEC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FEC920"/>
                </a:solidFill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1E8B96C9-0AF9-4EC5-BBBF-8222B3074BD0}"/>
                </a:ext>
              </a:extLst>
            </p:cNvPr>
            <p:cNvSpPr/>
            <p:nvPr/>
          </p:nvSpPr>
          <p:spPr>
            <a:xfrm>
              <a:off x="4744958" y="4410909"/>
              <a:ext cx="832757" cy="832759"/>
            </a:xfrm>
            <a:prstGeom prst="ellipse">
              <a:avLst/>
            </a:prstGeom>
            <a:solidFill>
              <a:srgbClr val="FEC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FEC920"/>
                </a:solidFill>
              </a:endParaRPr>
            </a:p>
          </p:txBody>
        </p:sp>
        <p:sp>
          <p:nvSpPr>
            <p:cNvPr id="40" name="Retângulo: Cantos Arredondados 55">
              <a:extLst>
                <a:ext uri="{FF2B5EF4-FFF2-40B4-BE49-F238E27FC236}">
                  <a16:creationId xmlns:a16="http://schemas.microsoft.com/office/drawing/2014/main" id="{97253AC3-87F4-4626-A531-266B1F0BCF59}"/>
                </a:ext>
              </a:extLst>
            </p:cNvPr>
            <p:cNvSpPr/>
            <p:nvPr/>
          </p:nvSpPr>
          <p:spPr>
            <a:xfrm>
              <a:off x="4636100" y="3153605"/>
              <a:ext cx="1050472" cy="821873"/>
            </a:xfrm>
            <a:prstGeom prst="roundRect">
              <a:avLst/>
            </a:prstGeom>
            <a:solidFill>
              <a:srgbClr val="FEC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Vacinação em massa.</a:t>
              </a:r>
            </a:p>
          </p:txBody>
        </p: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917" y="3356350"/>
              <a:ext cx="590341" cy="535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656" y="4621350"/>
              <a:ext cx="582902" cy="575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20" y="4621348"/>
              <a:ext cx="672746" cy="420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tângulo de cantos arredondados 11"/>
            <p:cNvSpPr/>
            <p:nvPr/>
          </p:nvSpPr>
          <p:spPr>
            <a:xfrm>
              <a:off x="2113291" y="4048607"/>
              <a:ext cx="3638594" cy="238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de cantos arredondados 21"/>
            <p:cNvSpPr/>
            <p:nvPr/>
          </p:nvSpPr>
          <p:spPr>
            <a:xfrm>
              <a:off x="2825198" y="4098493"/>
              <a:ext cx="2214778" cy="1593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</a:rPr>
                <a:t>Cultura da imunização</a:t>
              </a:r>
            </a:p>
          </p:txBody>
        </p:sp>
      </p:grpSp>
      <p:sp>
        <p:nvSpPr>
          <p:cNvPr id="26" name="CaixaDeTexto 25"/>
          <p:cNvSpPr txBox="1"/>
          <p:nvPr/>
        </p:nvSpPr>
        <p:spPr>
          <a:xfrm>
            <a:off x="1071462" y="2069107"/>
            <a:ext cx="5413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Conforme </a:t>
            </a:r>
            <a:r>
              <a:rPr lang="pt-BR" sz="2000" dirty="0" err="1"/>
              <a:t>Hochman</a:t>
            </a:r>
            <a:r>
              <a:rPr lang="pt-BR" sz="2000" dirty="0"/>
              <a:t> (2011), criou-se uma “cultura da imunização” no Brasil contemporâneo a partir da erradicação da varíola. Essa cultura está associada a um processo de: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22169" r="6873" b="20805"/>
          <a:stretch/>
        </p:blipFill>
        <p:spPr bwMode="auto">
          <a:xfrm>
            <a:off x="7169426" y="4328231"/>
            <a:ext cx="2011315" cy="67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13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Vial with vaccine Free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24599" r="148" b="7044"/>
          <a:stretch/>
        </p:blipFill>
        <p:spPr bwMode="auto">
          <a:xfrm>
            <a:off x="460375" y="1064177"/>
            <a:ext cx="11238139" cy="533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Y:\CURSOS NEAD - SESMG\2013\GESTÃO PARA RESULTADO\2. PRODUCAO MATERIAIS DIDATICOS\9. PRODUCAO WEB DESIGNER\1. LAYOUT_DESIGNER\box3.png"/>
          <p:cNvPicPr>
            <a:picLocks noChangeAspect="1" noChangeArrowheads="1"/>
          </p:cNvPicPr>
          <p:nvPr/>
        </p:nvPicPr>
        <p:blipFill rotWithShape="1">
          <a:blip r:embed="rId5" cstate="print"/>
          <a:srcRect l="25585" t="24505" r="3320" b="11787"/>
          <a:stretch/>
        </p:blipFill>
        <p:spPr bwMode="auto">
          <a:xfrm>
            <a:off x="616178" y="4095580"/>
            <a:ext cx="6994298" cy="2281532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1109437" y="1368772"/>
            <a:ext cx="2545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Cultura da imunização</a:t>
            </a:r>
          </a:p>
        </p:txBody>
      </p:sp>
      <p:sp>
        <p:nvSpPr>
          <p:cNvPr id="3" name="AutoShape 5" descr="Vaccine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16178" y="4020712"/>
            <a:ext cx="69942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As campanhas de vacinação contra a febre amarela, da BCG e da poliomielite também foram importantes nesse processo.</a:t>
            </a:r>
          </a:p>
          <a:p>
            <a:endParaRPr lang="pt-BR" sz="2000" dirty="0"/>
          </a:p>
          <a:p>
            <a:r>
              <a:rPr lang="pt-BR" sz="2000" b="1" dirty="0"/>
              <a:t>Agora não perca tempo! Leia o Material de Referência</a:t>
            </a:r>
            <a:r>
              <a:rPr lang="pt-BR" sz="2000" dirty="0"/>
              <a:t>. Você encontrará muitas  curiosidades sobre o tema vacinação e imunização. Que tal um exemplo? Você sabia que a imunização pode ser ativa e passiva?</a:t>
            </a:r>
          </a:p>
          <a:p>
            <a:endParaRPr lang="pt-BR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22169" r="6873" b="20805"/>
          <a:stretch/>
        </p:blipFill>
        <p:spPr bwMode="auto">
          <a:xfrm>
            <a:off x="727489" y="3642609"/>
            <a:ext cx="1494480" cy="50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98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56591" y="955991"/>
            <a:ext cx="11098383" cy="534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1230086" y="2383971"/>
            <a:ext cx="10003972" cy="35041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94373-2C9D-43A1-9B2E-556F83918A20}"/>
              </a:ext>
            </a:extLst>
          </p:cNvPr>
          <p:cNvSpPr txBox="1"/>
          <p:nvPr/>
        </p:nvSpPr>
        <p:spPr>
          <a:xfrm>
            <a:off x="863600" y="1136687"/>
            <a:ext cx="107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PARTE 3 – Estratégias de imunização: monitoramento e avaliação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39802" y="1898558"/>
            <a:ext cx="264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0099"/>
                </a:solidFill>
              </a:rPr>
              <a:t>Programa de vacinação</a:t>
            </a:r>
          </a:p>
        </p:txBody>
      </p:sp>
      <p:sp>
        <p:nvSpPr>
          <p:cNvPr id="10" name="Elipse 9"/>
          <p:cNvSpPr/>
          <p:nvPr/>
        </p:nvSpPr>
        <p:spPr>
          <a:xfrm>
            <a:off x="5620203" y="5932550"/>
            <a:ext cx="318207" cy="31820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061466" y="5932550"/>
            <a:ext cx="318207" cy="318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502729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698171" y="2852057"/>
            <a:ext cx="5515430" cy="2703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12076" y="3466415"/>
            <a:ext cx="52876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pt-BR" sz="2000" dirty="0"/>
              <a:t>Você já parou para pensar que o Brasil conta com um dos maiores programas de vacinação?</a:t>
            </a:r>
          </a:p>
          <a:p>
            <a:pPr algn="just" hangingPunct="0"/>
            <a:endParaRPr lang="pt-BR" sz="2000" dirty="0"/>
          </a:p>
          <a:p>
            <a:pPr algn="just" hangingPunct="0"/>
            <a:r>
              <a:rPr lang="pt-BR" sz="2000" dirty="0"/>
              <a:t>É o</a:t>
            </a:r>
            <a:r>
              <a:rPr lang="pt-BR" sz="2000" b="1" dirty="0"/>
              <a:t> Programa Nacional de Imunizações (PNI). </a:t>
            </a:r>
            <a:r>
              <a:rPr lang="pt-BR" sz="2000" dirty="0"/>
              <a:t>Vamos agora falar um pouco mais sobre ele.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16" y="2750156"/>
            <a:ext cx="16478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lipse 13"/>
          <p:cNvSpPr/>
          <p:nvPr/>
        </p:nvSpPr>
        <p:spPr>
          <a:xfrm>
            <a:off x="6943992" y="5932550"/>
            <a:ext cx="318207" cy="318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140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8133</Words>
  <Application>Microsoft Office PowerPoint</Application>
  <PresentationFormat>Widescreen</PresentationFormat>
  <Paragraphs>804</Paragraphs>
  <Slides>52</Slides>
  <Notes>52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Tina Perrone</dc:creator>
  <cp:lastModifiedBy>Valdivia Marçal</cp:lastModifiedBy>
  <cp:revision>562</cp:revision>
  <dcterms:created xsi:type="dcterms:W3CDTF">2021-01-14T14:30:33Z</dcterms:created>
  <dcterms:modified xsi:type="dcterms:W3CDTF">2021-02-05T15:26:14Z</dcterms:modified>
</cp:coreProperties>
</file>